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950075" cy="9236075"/>
  <p:embeddedFontLst>
    <p:embeddedFont>
      <p:font typeface="Arial Narrow"/>
      <p:regular r:id="rId53"/>
      <p:bold r:id="rId54"/>
      <p:italic r:id="rId55"/>
      <p:boldItalic r:id="rId56"/>
    </p:embeddedFont>
    <p:embeddedFont>
      <p:font typeface="Tahom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1B1AEC-D061-424C-8151-84938418D175}">
  <a:tblStyle styleId="{DB1B1AEC-D061-424C-8151-84938418D17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B"/>
          </a:solidFill>
        </a:fill>
      </a:tcStyle>
    </a:wholeTbl>
    <a:band1H>
      <a:tcTxStyle/>
      <a:tcStyle>
        <a:fill>
          <a:solidFill>
            <a:srgbClr val="CBDCF7"/>
          </a:solidFill>
        </a:fill>
      </a:tcStyle>
    </a:band1H>
    <a:band2H>
      <a:tcTxStyle/>
    </a:band2H>
    <a:band1V>
      <a:tcTxStyle/>
      <a:tcStyle>
        <a:fill>
          <a:solidFill>
            <a:srgbClr val="CBDCF7"/>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ArialNarrow-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ArialNarrow-italic.fntdata"/><Relationship Id="rId10" Type="http://schemas.openxmlformats.org/officeDocument/2006/relationships/slide" Target="slides/slide5.xml"/><Relationship Id="rId54" Type="http://schemas.openxmlformats.org/officeDocument/2006/relationships/font" Target="fonts/ArialNarrow-bold.fntdata"/><Relationship Id="rId13" Type="http://schemas.openxmlformats.org/officeDocument/2006/relationships/slide" Target="slides/slide8.xml"/><Relationship Id="rId57" Type="http://schemas.openxmlformats.org/officeDocument/2006/relationships/font" Target="fonts/Tahoma-regular.fntdata"/><Relationship Id="rId12" Type="http://schemas.openxmlformats.org/officeDocument/2006/relationships/slide" Target="slides/slide7.xml"/><Relationship Id="rId56" Type="http://schemas.openxmlformats.org/officeDocument/2006/relationships/font" Target="fonts/ArialNarrow-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Tahom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1699" cy="461804"/>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4" name="Google Shape;4;n"/>
          <p:cNvSpPr txBox="1"/>
          <p:nvPr>
            <p:ph idx="10" type="dt"/>
          </p:nvPr>
        </p:nvSpPr>
        <p:spPr>
          <a:xfrm>
            <a:off x="3938376" y="0"/>
            <a:ext cx="3011699" cy="461804"/>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5" name="Google Shape;5;n"/>
          <p:cNvSpPr/>
          <p:nvPr>
            <p:ph idx="3"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26677" y="4387136"/>
            <a:ext cx="5096722" cy="4156234"/>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1pPr>
            <a:lvl2pPr indent="-228600" lvl="1" marL="9144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3pPr>
            <a:lvl4pPr indent="-228600" lvl="3" marL="18288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4pPr>
            <a:lvl5pPr indent="-228600" lvl="4" marL="22860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4271"/>
            <a:ext cx="3011699" cy="461804"/>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8" name="Google Shape;8;n"/>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 name="Google Shape;65;p4: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66" name="Google Shape;66;p4: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7: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4" name="Google Shape;164;p1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8: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1" name="Google Shape;171;p18: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9: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7" name="Google Shape;177;p19: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20: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83" name="Google Shape;183;p20: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21: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89" name="Google Shape;189;p21: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22: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98" name="Google Shape;198;p22: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23: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5" name="Google Shape;205;p23: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06" name="Google Shape;206;p23: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25: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11" name="Google Shape;211;p2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2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26: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rPr b="0" i="0" lang="en-US" sz="1200" u="none" cap="none" strike="noStrike">
                <a:solidFill>
                  <a:schemeClr val="dk1"/>
                </a:solidFill>
                <a:latin typeface="Times"/>
                <a:ea typeface="Times"/>
                <a:cs typeface="Times"/>
                <a:sym typeface="Times"/>
              </a:rPr>
              <a:t>Note to trainer:  You will now walk through all the features that apply to using the remote in the VidyoDesktop</a:t>
            </a:r>
            <a:endParaRPr/>
          </a:p>
        </p:txBody>
      </p:sp>
      <p:sp>
        <p:nvSpPr>
          <p:cNvPr id="218" name="Google Shape;218;p26: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28: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4" name="Google Shape;224;p28: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 name="Google Shape;72;p7: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73" name="Google Shape;73;p7: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9: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33" name="Google Shape;233;p29: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30: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40" name="Google Shape;240;p30: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31: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6" name="Google Shape;246;p31: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47" name="Google Shape;247;p31: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33: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53" name="Google Shape;253;p33: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34: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1" name="Google Shape;261;p3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35: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68" name="Google Shape;268;p3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36: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4" name="Google Shape;274;p3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7: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83" name="Google Shape;283;p3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8: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9" name="Google Shape;289;p38: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290" name="Google Shape;290;p38: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40: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96" name="Google Shape;296;p40: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9: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6" name="Google Shape;86;p9: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41: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09" name="Google Shape;309;p41: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42: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15" name="Google Shape;315;p42: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43: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2" name="Google Shape;342;p43: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44: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9" name="Google Shape;349;p4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5: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83" name="Google Shape;383;p4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6: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91" name="Google Shape;391;p4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22" name="Google Shape;422;p4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8: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33" name="Google Shape;433;p48: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9: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8" name="Google Shape;458;p49: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50: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86" name="Google Shape;486;p50: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0: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Google Shape;92;p10: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3" name="Google Shape;93;p10: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51: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10" name="Google Shape;510;p51: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52: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17" name="Google Shape;517;p52: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53: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23" name="Google Shape;523;p53: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54: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32" name="Google Shape;532;p5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55: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39" name="Google Shape;539;p5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p56: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45" name="Google Shape;545;p5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57: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51" name="Google Shape;551;p5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58: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8" name="Google Shape;558;p58:notes"/>
          <p:cNvSpPr txBox="1"/>
          <p:nvPr>
            <p:ph idx="1" type="body"/>
          </p:nvPr>
        </p:nvSpPr>
        <p:spPr>
          <a:xfrm>
            <a:off x="926677" y="4387136"/>
            <a:ext cx="5096722" cy="4156234"/>
          </a:xfrm>
          <a:prstGeom prst="rect">
            <a:avLst/>
          </a:prstGeom>
          <a:noFill/>
          <a:ln>
            <a:noFill/>
          </a:ln>
        </p:spPr>
        <p:txBody>
          <a:bodyPr anchorCtr="0" anchor="t" bIns="46225" lIns="92475" spcFirstLastPara="1" rIns="92475" wrap="square" tIns="46225">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59" name="Google Shape;559;p58:notes"/>
          <p:cNvSpPr txBox="1"/>
          <p:nvPr>
            <p:ph idx="12" type="sldNum"/>
          </p:nvPr>
        </p:nvSpPr>
        <p:spPr>
          <a:xfrm>
            <a:off x="3938376" y="8774271"/>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2: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8" name="Google Shape;98;p12: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13: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3" name="Google Shape;133;p13: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4: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2" name="Google Shape;142;p1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5: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0" name="Google Shape;150;p1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6:notes"/>
          <p:cNvSpPr txBox="1"/>
          <p:nvPr>
            <p:ph idx="1" type="body"/>
          </p:nvPr>
        </p:nvSpPr>
        <p:spPr>
          <a:xfrm>
            <a:off x="926677" y="4387136"/>
            <a:ext cx="5096722" cy="4156234"/>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8" name="Google Shape;158;p1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0" name="Shape 20"/>
        <p:cNvGrpSpPr/>
        <p:nvPr/>
      </p:nvGrpSpPr>
      <p:grpSpPr>
        <a:xfrm>
          <a:off x="0" y="0"/>
          <a:ext cx="0" cy="0"/>
          <a:chOff x="0" y="0"/>
          <a:chExt cx="0" cy="0"/>
        </a:xfrm>
      </p:grpSpPr>
      <p:sp>
        <p:nvSpPr>
          <p:cNvPr id="21" name="Google Shape;21;p2"/>
          <p:cNvSpPr/>
          <p:nvPr/>
        </p:nvSpPr>
        <p:spPr>
          <a:xfrm>
            <a:off x="0" y="0"/>
            <a:ext cx="9144000" cy="3028950"/>
          </a:xfrm>
          <a:prstGeom prst="rect">
            <a:avLst/>
          </a:prstGeom>
          <a:gradFill>
            <a:gsLst>
              <a:gs pos="0">
                <a:srgbClr val="FFFFFF"/>
              </a:gs>
              <a:gs pos="58999">
                <a:srgbClr val="FFFFFF"/>
              </a:gs>
              <a:gs pos="100000">
                <a:srgbClr val="D8D8D8"/>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pic>
        <p:nvPicPr>
          <p:cNvPr descr="bg7.jpg" id="22" name="Google Shape;22;p2"/>
          <p:cNvPicPr preferRelativeResize="0"/>
          <p:nvPr/>
        </p:nvPicPr>
        <p:blipFill rotWithShape="1">
          <a:blip r:embed="rId2">
            <a:alphaModFix/>
          </a:blip>
          <a:srcRect b="0" l="0" r="0" t="0"/>
          <a:stretch/>
        </p:blipFill>
        <p:spPr>
          <a:xfrm>
            <a:off x="2514600" y="2114551"/>
            <a:ext cx="6629400" cy="1396604"/>
          </a:xfrm>
          <a:prstGeom prst="rect">
            <a:avLst/>
          </a:prstGeom>
          <a:noFill/>
          <a:ln>
            <a:noFill/>
          </a:ln>
        </p:spPr>
      </p:pic>
      <p:pic>
        <p:nvPicPr>
          <p:cNvPr descr="VidyoLogo_Vertical.png" id="23" name="Google Shape;23;p2"/>
          <p:cNvPicPr preferRelativeResize="0"/>
          <p:nvPr/>
        </p:nvPicPr>
        <p:blipFill rotWithShape="1">
          <a:blip r:embed="rId3">
            <a:alphaModFix/>
          </a:blip>
          <a:srcRect b="0" l="0" r="0" t="0"/>
          <a:stretch/>
        </p:blipFill>
        <p:spPr>
          <a:xfrm>
            <a:off x="6019800" y="361950"/>
            <a:ext cx="2328291" cy="1625346"/>
          </a:xfrm>
          <a:prstGeom prst="rect">
            <a:avLst/>
          </a:prstGeom>
          <a:noFill/>
          <a:ln>
            <a:noFill/>
          </a:ln>
        </p:spPr>
      </p:pic>
      <p:pic>
        <p:nvPicPr>
          <p:cNvPr descr="photo.png" id="24" name="Google Shape;24;p2"/>
          <p:cNvPicPr preferRelativeResize="0"/>
          <p:nvPr/>
        </p:nvPicPr>
        <p:blipFill rotWithShape="1">
          <a:blip r:embed="rId4">
            <a:alphaModFix/>
          </a:blip>
          <a:srcRect b="0" l="0" r="0" t="0"/>
          <a:stretch/>
        </p:blipFill>
        <p:spPr>
          <a:xfrm>
            <a:off x="457200" y="1314451"/>
            <a:ext cx="4952448" cy="1307592"/>
          </a:xfrm>
          <a:prstGeom prst="rect">
            <a:avLst/>
          </a:prstGeom>
          <a:noFill/>
          <a:ln>
            <a:noFill/>
          </a:ln>
        </p:spPr>
      </p:pic>
      <p:sp>
        <p:nvSpPr>
          <p:cNvPr id="25" name="Google Shape;25;p2"/>
          <p:cNvSpPr txBox="1"/>
          <p:nvPr>
            <p:ph type="ctrTitle"/>
          </p:nvPr>
        </p:nvSpPr>
        <p:spPr>
          <a:xfrm>
            <a:off x="2667000" y="2343150"/>
            <a:ext cx="6477000" cy="77152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Only">
  <p:cSld name="4_Title Only">
    <p:spTree>
      <p:nvGrpSpPr>
        <p:cNvPr id="54" name="Shape 54"/>
        <p:cNvGrpSpPr/>
        <p:nvPr/>
      </p:nvGrpSpPr>
      <p:grpSpPr>
        <a:xfrm>
          <a:off x="0" y="0"/>
          <a:ext cx="0" cy="0"/>
          <a:chOff x="0" y="0"/>
          <a:chExt cx="0" cy="0"/>
        </a:xfrm>
      </p:grpSpPr>
      <p:pic>
        <p:nvPicPr>
          <p:cNvPr descr="C:\Documents and Settings\Marty Hollander\My Documents\Vidyo\Marketing\Presentations\New Template Design\Blue Gray\Final\Vidyo_Logo_Vertical_TM.png" id="55" name="Google Shape;55;p11"/>
          <p:cNvPicPr preferRelativeResize="0"/>
          <p:nvPr/>
        </p:nvPicPr>
        <p:blipFill rotWithShape="1">
          <a:blip r:embed="rId2">
            <a:alphaModFix/>
          </a:blip>
          <a:srcRect b="0" l="0" r="0" t="0"/>
          <a:stretch/>
        </p:blipFill>
        <p:spPr>
          <a:xfrm>
            <a:off x="7546976" y="323851"/>
            <a:ext cx="1279525" cy="669131"/>
          </a:xfrm>
          <a:prstGeom prst="rect">
            <a:avLst/>
          </a:prstGeom>
          <a:noFill/>
          <a:ln>
            <a:noFill/>
          </a:ln>
        </p:spPr>
      </p:pic>
      <p:pic>
        <p:nvPicPr>
          <p:cNvPr descr="NEW TOPBAR4.jpg" id="56" name="Google Shape;56;p11"/>
          <p:cNvPicPr preferRelativeResize="0"/>
          <p:nvPr/>
        </p:nvPicPr>
        <p:blipFill rotWithShape="1">
          <a:blip r:embed="rId3">
            <a:alphaModFix/>
          </a:blip>
          <a:srcRect b="0" l="0" r="0" t="0"/>
          <a:stretch/>
        </p:blipFill>
        <p:spPr>
          <a:xfrm>
            <a:off x="0" y="0"/>
            <a:ext cx="9144000" cy="313135"/>
          </a:xfrm>
          <a:prstGeom prst="rect">
            <a:avLst/>
          </a:prstGeom>
          <a:noFill/>
          <a:ln>
            <a:noFill/>
          </a:ln>
        </p:spPr>
      </p:pic>
      <p:pic>
        <p:nvPicPr>
          <p:cNvPr descr="ppt_new blue_bullet line2.jpg" id="57" name="Google Shape;57;p11"/>
          <p:cNvPicPr preferRelativeResize="0"/>
          <p:nvPr/>
        </p:nvPicPr>
        <p:blipFill rotWithShape="1">
          <a:blip r:embed="rId4">
            <a:alphaModFix/>
          </a:blip>
          <a:srcRect b="0" l="0" r="0" t="0"/>
          <a:stretch/>
        </p:blipFill>
        <p:spPr>
          <a:xfrm>
            <a:off x="76200" y="1070372"/>
            <a:ext cx="8763000" cy="55959"/>
          </a:xfrm>
          <a:prstGeom prst="rect">
            <a:avLst/>
          </a:prstGeom>
          <a:noFill/>
          <a:ln>
            <a:noFill/>
          </a:ln>
        </p:spPr>
      </p:pic>
      <p:pic>
        <p:nvPicPr>
          <p:cNvPr descr="ppt_new blue_bottom bar.jpg" id="58" name="Google Shape;58;p11"/>
          <p:cNvPicPr preferRelativeResize="0"/>
          <p:nvPr/>
        </p:nvPicPr>
        <p:blipFill rotWithShape="1">
          <a:blip r:embed="rId5">
            <a:alphaModFix/>
          </a:blip>
          <a:srcRect b="0" l="0" r="0" t="0"/>
          <a:stretch/>
        </p:blipFill>
        <p:spPr>
          <a:xfrm>
            <a:off x="0" y="4802982"/>
            <a:ext cx="9144000" cy="340519"/>
          </a:xfrm>
          <a:prstGeom prst="rect">
            <a:avLst/>
          </a:prstGeom>
          <a:noFill/>
          <a:ln>
            <a:noFill/>
          </a:ln>
        </p:spPr>
      </p:pic>
      <p:sp>
        <p:nvSpPr>
          <p:cNvPr id="59" name="Google Shape;59;p11"/>
          <p:cNvSpPr txBox="1"/>
          <p:nvPr/>
        </p:nvSpPr>
        <p:spPr>
          <a:xfrm>
            <a:off x="1479550" y="4970860"/>
            <a:ext cx="4114800" cy="14525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900">
              <a:solidFill>
                <a:srgbClr val="F2F2F2"/>
              </a:solidFill>
              <a:latin typeface="Arial Narrow"/>
              <a:ea typeface="Arial Narrow"/>
              <a:cs typeface="Arial Narrow"/>
              <a:sym typeface="Arial Narrow"/>
            </a:endParaRPr>
          </a:p>
        </p:txBody>
      </p:sp>
      <p:sp>
        <p:nvSpPr>
          <p:cNvPr id="60" name="Google Shape;60;p11"/>
          <p:cNvSpPr txBox="1"/>
          <p:nvPr>
            <p:ph type="title"/>
          </p:nvPr>
        </p:nvSpPr>
        <p:spPr>
          <a:xfrm>
            <a:off x="457200" y="205979"/>
            <a:ext cx="6934200" cy="85725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61" name="Google Shape;61;p11"/>
          <p:cNvSpPr txBox="1"/>
          <p:nvPr>
            <p:ph idx="1" type="body"/>
          </p:nvPr>
        </p:nvSpPr>
        <p:spPr>
          <a:xfrm>
            <a:off x="457200" y="1143000"/>
            <a:ext cx="8229600" cy="371475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rgbClr val="3495DA"/>
              </a:buClr>
              <a:buSzPts val="2400"/>
              <a:buFont typeface="Arial"/>
              <a:buNone/>
              <a:defRPr b="0" i="0" sz="2400" u="none" cap="none" strike="noStrike">
                <a:solidFill>
                  <a:srgbClr val="666666"/>
                </a:solidFill>
                <a:latin typeface="Tahoma"/>
                <a:ea typeface="Tahoma"/>
                <a:cs typeface="Tahoma"/>
                <a:sym typeface="Tahoma"/>
              </a:defRPr>
            </a:lvl1pPr>
            <a:lvl2pPr indent="-355600" lvl="1" marL="914400" marR="0" rtl="0" algn="l">
              <a:spcBef>
                <a:spcPts val="400"/>
              </a:spcBef>
              <a:spcAft>
                <a:spcPts val="0"/>
              </a:spcAft>
              <a:buClr>
                <a:schemeClr val="lt2"/>
              </a:buClr>
              <a:buSzPts val="2000"/>
              <a:buFont typeface="Tahoma"/>
              <a:buChar char="•"/>
              <a:defRPr b="0" i="0" sz="2000" u="none" cap="none" strike="noStrike">
                <a:solidFill>
                  <a:schemeClr val="dk1"/>
                </a:solidFill>
                <a:latin typeface="Tahoma"/>
                <a:ea typeface="Tahoma"/>
                <a:cs typeface="Tahoma"/>
                <a:sym typeface="Tahoma"/>
              </a:defRPr>
            </a:lvl2pPr>
            <a:lvl3pPr indent="-337185" lvl="2" marL="1371600" marR="0" rtl="0" algn="l">
              <a:spcBef>
                <a:spcPts val="360"/>
              </a:spcBef>
              <a:spcAft>
                <a:spcPts val="0"/>
              </a:spcAft>
              <a:buClr>
                <a:schemeClr val="lt2"/>
              </a:buClr>
              <a:buSzPts val="1710"/>
              <a:buFont typeface="Noto Sans Symbols"/>
              <a:buChar char="•"/>
              <a:defRPr b="0" i="0" sz="18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chemeClr val="dk1"/>
                </a:solidFill>
                <a:latin typeface="Tahoma"/>
                <a:ea typeface="Tahoma"/>
                <a:cs typeface="Tahoma"/>
                <a:sym typeface="Tahoma"/>
              </a:defRPr>
            </a:lvl4pPr>
            <a:lvl5pPr indent="-314960" lvl="4" marL="2286000" marR="0" rtl="0" algn="l">
              <a:spcBef>
                <a:spcPts val="338"/>
              </a:spcBef>
              <a:spcAft>
                <a:spcPts val="0"/>
              </a:spcAft>
              <a:buClr>
                <a:schemeClr val="lt2"/>
              </a:buClr>
              <a:buSzPts val="1360"/>
              <a:buFont typeface="Tahoma"/>
              <a:buChar char="•"/>
              <a:defRPr b="0" i="0" sz="1600" u="none" cap="none" strike="noStrike">
                <a:solidFill>
                  <a:schemeClr val="dk1"/>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
        <p:nvSpPr>
          <p:cNvPr id="62" name="Google Shape;62;p11"/>
          <p:cNvSpPr txBox="1"/>
          <p:nvPr>
            <p:ph idx="12" type="sldNum"/>
          </p:nvPr>
        </p:nvSpPr>
        <p:spPr>
          <a:xfrm>
            <a:off x="8702675" y="4825604"/>
            <a:ext cx="381000" cy="273844"/>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1" sz="2400">
                <a:solidFill>
                  <a:schemeClr val="lt1"/>
                </a:solidFill>
                <a:latin typeface="Times"/>
                <a:ea typeface="Times"/>
                <a:cs typeface="Times"/>
                <a:sym typeface="Times"/>
              </a:defRPr>
            </a:lvl1pPr>
            <a:lvl2pPr indent="0" lvl="1" marL="0" marR="0" rtl="0" algn="ctr">
              <a:spcBef>
                <a:spcPts val="0"/>
              </a:spcBef>
              <a:spcAft>
                <a:spcPts val="0"/>
              </a:spcAft>
              <a:buNone/>
              <a:defRPr b="1" sz="2400">
                <a:solidFill>
                  <a:schemeClr val="lt1"/>
                </a:solidFill>
                <a:latin typeface="Times"/>
                <a:ea typeface="Times"/>
                <a:cs typeface="Times"/>
                <a:sym typeface="Times"/>
              </a:defRPr>
            </a:lvl2pPr>
            <a:lvl3pPr indent="0" lvl="2" marL="0" marR="0" rtl="0" algn="ctr">
              <a:spcBef>
                <a:spcPts val="0"/>
              </a:spcBef>
              <a:spcAft>
                <a:spcPts val="0"/>
              </a:spcAft>
              <a:buNone/>
              <a:defRPr b="1" sz="2400">
                <a:solidFill>
                  <a:schemeClr val="lt1"/>
                </a:solidFill>
                <a:latin typeface="Times"/>
                <a:ea typeface="Times"/>
                <a:cs typeface="Times"/>
                <a:sym typeface="Times"/>
              </a:defRPr>
            </a:lvl3pPr>
            <a:lvl4pPr indent="0" lvl="3" marL="0" marR="0" rtl="0" algn="ctr">
              <a:spcBef>
                <a:spcPts val="0"/>
              </a:spcBef>
              <a:spcAft>
                <a:spcPts val="0"/>
              </a:spcAft>
              <a:buNone/>
              <a:defRPr b="1" sz="2400">
                <a:solidFill>
                  <a:schemeClr val="lt1"/>
                </a:solidFill>
                <a:latin typeface="Times"/>
                <a:ea typeface="Times"/>
                <a:cs typeface="Times"/>
                <a:sym typeface="Times"/>
              </a:defRPr>
            </a:lvl4pPr>
            <a:lvl5pPr indent="0" lvl="4" marL="0" marR="0" rtl="0" algn="ctr">
              <a:spcBef>
                <a:spcPts val="0"/>
              </a:spcBef>
              <a:spcAft>
                <a:spcPts val="0"/>
              </a:spcAft>
              <a:buNone/>
              <a:defRPr b="1" sz="2400">
                <a:solidFill>
                  <a:schemeClr val="lt1"/>
                </a:solidFill>
                <a:latin typeface="Times"/>
                <a:ea typeface="Times"/>
                <a:cs typeface="Times"/>
                <a:sym typeface="Times"/>
              </a:defRPr>
            </a:lvl5pPr>
            <a:lvl6pPr indent="0" lvl="5" marL="0" marR="0" rtl="0" algn="ctr">
              <a:spcBef>
                <a:spcPts val="0"/>
              </a:spcBef>
              <a:spcAft>
                <a:spcPts val="0"/>
              </a:spcAft>
              <a:buNone/>
              <a:defRPr b="1" sz="2400">
                <a:solidFill>
                  <a:schemeClr val="lt1"/>
                </a:solidFill>
                <a:latin typeface="Times"/>
                <a:ea typeface="Times"/>
                <a:cs typeface="Times"/>
                <a:sym typeface="Times"/>
              </a:defRPr>
            </a:lvl6pPr>
            <a:lvl7pPr indent="0" lvl="6" marL="0" marR="0" rtl="0" algn="ctr">
              <a:spcBef>
                <a:spcPts val="0"/>
              </a:spcBef>
              <a:spcAft>
                <a:spcPts val="0"/>
              </a:spcAft>
              <a:buNone/>
              <a:defRPr b="1" sz="2400">
                <a:solidFill>
                  <a:schemeClr val="lt1"/>
                </a:solidFill>
                <a:latin typeface="Times"/>
                <a:ea typeface="Times"/>
                <a:cs typeface="Times"/>
                <a:sym typeface="Times"/>
              </a:defRPr>
            </a:lvl7pPr>
            <a:lvl8pPr indent="0" lvl="7" marL="0" marR="0" rtl="0" algn="ctr">
              <a:spcBef>
                <a:spcPts val="0"/>
              </a:spcBef>
              <a:spcAft>
                <a:spcPts val="0"/>
              </a:spcAft>
              <a:buNone/>
              <a:defRPr b="1" sz="2400">
                <a:solidFill>
                  <a:schemeClr val="lt1"/>
                </a:solidFill>
                <a:latin typeface="Times"/>
                <a:ea typeface="Times"/>
                <a:cs typeface="Times"/>
                <a:sym typeface="Times"/>
              </a:defRPr>
            </a:lvl8pPr>
            <a:lvl9pPr indent="0" lvl="8" marL="0" marR="0" rtl="0" algn="ctr">
              <a:spcBef>
                <a:spcPts val="0"/>
              </a:spcBef>
              <a:spcAft>
                <a:spcPts val="0"/>
              </a:spcAft>
              <a:buNone/>
              <a:defRPr b="1" sz="2400">
                <a:solidFill>
                  <a:schemeClr val="lt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28" name="Google Shape;28;p3"/>
          <p:cNvSpPr txBox="1"/>
          <p:nvPr>
            <p:ph idx="1" type="body"/>
          </p:nvPr>
        </p:nvSpPr>
        <p:spPr>
          <a:xfrm>
            <a:off x="304800" y="857250"/>
            <a:ext cx="8305800" cy="38290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9" name="Shape 29"/>
        <p:cNvGrpSpPr/>
        <p:nvPr/>
      </p:nvGrpSpPr>
      <p:grpSpPr>
        <a:xfrm>
          <a:off x="0" y="0"/>
          <a:ext cx="0" cy="0"/>
          <a:chOff x="0" y="0"/>
          <a:chExt cx="0" cy="0"/>
        </a:xfrm>
      </p:grpSpPr>
      <p:sp>
        <p:nvSpPr>
          <p:cNvPr id="30" name="Google Shape;30;p4"/>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33" name="Google Shape;33;p5"/>
          <p:cNvSpPr txBox="1"/>
          <p:nvPr>
            <p:ph idx="1" type="body"/>
          </p:nvPr>
        </p:nvSpPr>
        <p:spPr>
          <a:xfrm>
            <a:off x="3048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
        <p:nvSpPr>
          <p:cNvPr id="34" name="Google Shape;34;p5"/>
          <p:cNvSpPr txBox="1"/>
          <p:nvPr>
            <p:ph idx="2" type="body"/>
          </p:nvPr>
        </p:nvSpPr>
        <p:spPr>
          <a:xfrm>
            <a:off x="45720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35" name="Shape 35"/>
        <p:cNvGrpSpPr/>
        <p:nvPr/>
      </p:nvGrpSpPr>
      <p:grpSpPr>
        <a:xfrm>
          <a:off x="0" y="0"/>
          <a:ext cx="0" cy="0"/>
          <a:chOff x="0" y="0"/>
          <a:chExt cx="0" cy="0"/>
        </a:xfrm>
      </p:grpSpPr>
      <p:sp>
        <p:nvSpPr>
          <p:cNvPr id="36" name="Google Shape;36;p6"/>
          <p:cNvSpPr/>
          <p:nvPr/>
        </p:nvSpPr>
        <p:spPr>
          <a:xfrm>
            <a:off x="304800" y="742950"/>
            <a:ext cx="8839200" cy="1714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Only">
  <p:cSld name="5_Title Only">
    <p:spTree>
      <p:nvGrpSpPr>
        <p:cNvPr id="37" name="Shape 37"/>
        <p:cNvGrpSpPr/>
        <p:nvPr/>
      </p:nvGrpSpPr>
      <p:grpSpPr>
        <a:xfrm>
          <a:off x="0" y="0"/>
          <a:ext cx="0" cy="0"/>
          <a:chOff x="0" y="0"/>
          <a:chExt cx="0" cy="0"/>
        </a:xfrm>
      </p:grpSpPr>
      <p:sp>
        <p:nvSpPr>
          <p:cNvPr id="38" name="Google Shape;38;p7"/>
          <p:cNvSpPr txBox="1"/>
          <p:nvPr/>
        </p:nvSpPr>
        <p:spPr>
          <a:xfrm>
            <a:off x="5518299" y="4956926"/>
            <a:ext cx="290464"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2F2F2"/>
                </a:solidFill>
                <a:latin typeface="Times"/>
                <a:ea typeface="Times"/>
                <a:cs typeface="Times"/>
                <a:sym typeface="Times"/>
              </a:rPr>
              <a:t>|</a:t>
            </a:r>
            <a:endParaRPr sz="900">
              <a:solidFill>
                <a:srgbClr val="F2F2F2"/>
              </a:solidFill>
              <a:latin typeface="Times"/>
              <a:ea typeface="Times"/>
              <a:cs typeface="Times"/>
              <a:sym typeface="Times"/>
            </a:endParaRPr>
          </a:p>
        </p:txBody>
      </p:sp>
      <p:sp>
        <p:nvSpPr>
          <p:cNvPr id="39" name="Google Shape;39;p7"/>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40" name="Shape 40"/>
        <p:cNvGrpSpPr/>
        <p:nvPr/>
      </p:nvGrpSpPr>
      <p:grpSpPr>
        <a:xfrm>
          <a:off x="0" y="0"/>
          <a:ext cx="0" cy="0"/>
          <a:chOff x="0" y="0"/>
          <a:chExt cx="0" cy="0"/>
        </a:xfrm>
      </p:grpSpPr>
      <p:sp>
        <p:nvSpPr>
          <p:cNvPr id="41" name="Google Shape;41;p8"/>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42" name="Shape 42"/>
        <p:cNvGrpSpPr/>
        <p:nvPr/>
      </p:nvGrpSpPr>
      <p:grpSpPr>
        <a:xfrm>
          <a:off x="0" y="0"/>
          <a:ext cx="0" cy="0"/>
          <a:chOff x="0" y="0"/>
          <a:chExt cx="0" cy="0"/>
        </a:xfrm>
      </p:grpSpPr>
      <p:sp>
        <p:nvSpPr>
          <p:cNvPr id="43" name="Google Shape;43;p9"/>
          <p:cNvSpPr txBox="1"/>
          <p:nvPr/>
        </p:nvSpPr>
        <p:spPr>
          <a:xfrm>
            <a:off x="5518299" y="4956926"/>
            <a:ext cx="290464"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2F2F2"/>
                </a:solidFill>
                <a:latin typeface="Times"/>
                <a:ea typeface="Times"/>
                <a:cs typeface="Times"/>
                <a:sym typeface="Times"/>
              </a:rPr>
              <a:t>|</a:t>
            </a:r>
            <a:endParaRPr sz="900">
              <a:solidFill>
                <a:srgbClr val="F2F2F2"/>
              </a:solidFill>
              <a:latin typeface="Times"/>
              <a:ea typeface="Times"/>
              <a:cs typeface="Times"/>
              <a:sym typeface="Times"/>
            </a:endParaRPr>
          </a:p>
        </p:txBody>
      </p:sp>
      <p:sp>
        <p:nvSpPr>
          <p:cNvPr id="44" name="Google Shape;44;p9"/>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Only">
  <p:cSld name="3_Title Only">
    <p:spTree>
      <p:nvGrpSpPr>
        <p:cNvPr id="45" name="Shape 45"/>
        <p:cNvGrpSpPr/>
        <p:nvPr/>
      </p:nvGrpSpPr>
      <p:grpSpPr>
        <a:xfrm>
          <a:off x="0" y="0"/>
          <a:ext cx="0" cy="0"/>
          <a:chOff x="0" y="0"/>
          <a:chExt cx="0" cy="0"/>
        </a:xfrm>
      </p:grpSpPr>
      <p:pic>
        <p:nvPicPr>
          <p:cNvPr descr="C:\Documents and Settings\Marty Hollander\My Documents\Vidyo\Marketing\Presentations\New Template Design\Blue Gray\Final\Vidyo_Logo_Vertical_TM.png" id="46" name="Google Shape;46;p10"/>
          <p:cNvPicPr preferRelativeResize="0"/>
          <p:nvPr/>
        </p:nvPicPr>
        <p:blipFill rotWithShape="1">
          <a:blip r:embed="rId2">
            <a:alphaModFix/>
          </a:blip>
          <a:srcRect b="0" l="0" r="0" t="0"/>
          <a:stretch/>
        </p:blipFill>
        <p:spPr>
          <a:xfrm>
            <a:off x="7546976" y="323851"/>
            <a:ext cx="1279525" cy="669131"/>
          </a:xfrm>
          <a:prstGeom prst="rect">
            <a:avLst/>
          </a:prstGeom>
          <a:noFill/>
          <a:ln>
            <a:noFill/>
          </a:ln>
        </p:spPr>
      </p:pic>
      <p:pic>
        <p:nvPicPr>
          <p:cNvPr descr="NEW TOPBAR4.jpg" id="47" name="Google Shape;47;p10"/>
          <p:cNvPicPr preferRelativeResize="0"/>
          <p:nvPr/>
        </p:nvPicPr>
        <p:blipFill rotWithShape="1">
          <a:blip r:embed="rId3">
            <a:alphaModFix/>
          </a:blip>
          <a:srcRect b="0" l="0" r="0" t="0"/>
          <a:stretch/>
        </p:blipFill>
        <p:spPr>
          <a:xfrm>
            <a:off x="0" y="0"/>
            <a:ext cx="9144000" cy="313135"/>
          </a:xfrm>
          <a:prstGeom prst="rect">
            <a:avLst/>
          </a:prstGeom>
          <a:noFill/>
          <a:ln>
            <a:noFill/>
          </a:ln>
        </p:spPr>
      </p:pic>
      <p:pic>
        <p:nvPicPr>
          <p:cNvPr descr="ppt_new blue_bullet line2.jpg" id="48" name="Google Shape;48;p10"/>
          <p:cNvPicPr preferRelativeResize="0"/>
          <p:nvPr/>
        </p:nvPicPr>
        <p:blipFill rotWithShape="1">
          <a:blip r:embed="rId4">
            <a:alphaModFix/>
          </a:blip>
          <a:srcRect b="0" l="0" r="0" t="0"/>
          <a:stretch/>
        </p:blipFill>
        <p:spPr>
          <a:xfrm>
            <a:off x="76200" y="1070372"/>
            <a:ext cx="8763000" cy="55959"/>
          </a:xfrm>
          <a:prstGeom prst="rect">
            <a:avLst/>
          </a:prstGeom>
          <a:noFill/>
          <a:ln>
            <a:noFill/>
          </a:ln>
        </p:spPr>
      </p:pic>
      <p:pic>
        <p:nvPicPr>
          <p:cNvPr descr="ppt_new blue_bottom bar.jpg" id="49" name="Google Shape;49;p10"/>
          <p:cNvPicPr preferRelativeResize="0"/>
          <p:nvPr/>
        </p:nvPicPr>
        <p:blipFill rotWithShape="1">
          <a:blip r:embed="rId5">
            <a:alphaModFix/>
          </a:blip>
          <a:srcRect b="0" l="0" r="0" t="0"/>
          <a:stretch/>
        </p:blipFill>
        <p:spPr>
          <a:xfrm>
            <a:off x="0" y="4802982"/>
            <a:ext cx="9144000" cy="340519"/>
          </a:xfrm>
          <a:prstGeom prst="rect">
            <a:avLst/>
          </a:prstGeom>
          <a:noFill/>
          <a:ln>
            <a:noFill/>
          </a:ln>
        </p:spPr>
      </p:pic>
      <p:sp>
        <p:nvSpPr>
          <p:cNvPr id="50" name="Google Shape;50;p10"/>
          <p:cNvSpPr txBox="1"/>
          <p:nvPr/>
        </p:nvSpPr>
        <p:spPr>
          <a:xfrm>
            <a:off x="1479550" y="4970860"/>
            <a:ext cx="4114800" cy="14525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t/>
            </a:r>
            <a:endParaRPr sz="900">
              <a:solidFill>
                <a:srgbClr val="F2F2F2"/>
              </a:solidFill>
              <a:latin typeface="Arial Narrow"/>
              <a:ea typeface="Arial Narrow"/>
              <a:cs typeface="Arial Narrow"/>
              <a:sym typeface="Arial Narrow"/>
            </a:endParaRPr>
          </a:p>
        </p:txBody>
      </p:sp>
      <p:sp>
        <p:nvSpPr>
          <p:cNvPr id="51" name="Google Shape;51;p10"/>
          <p:cNvSpPr txBox="1"/>
          <p:nvPr>
            <p:ph type="title"/>
          </p:nvPr>
        </p:nvSpPr>
        <p:spPr>
          <a:xfrm>
            <a:off x="457200" y="205979"/>
            <a:ext cx="6934200" cy="85725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52" name="Google Shape;52;p10"/>
          <p:cNvSpPr txBox="1"/>
          <p:nvPr>
            <p:ph idx="1" type="body"/>
          </p:nvPr>
        </p:nvSpPr>
        <p:spPr>
          <a:xfrm>
            <a:off x="457200" y="1143000"/>
            <a:ext cx="8229600" cy="3714750"/>
          </a:xfrm>
          <a:prstGeom prst="rect">
            <a:avLst/>
          </a:prstGeom>
          <a:noFill/>
          <a:ln>
            <a:noFill/>
          </a:ln>
        </p:spPr>
        <p:txBody>
          <a:bodyPr anchorCtr="0" anchor="t" bIns="91425" lIns="91425" spcFirstLastPara="1" rIns="91425" wrap="square" tIns="91425"/>
          <a:lstStyle>
            <a:lvl1pPr indent="-228600" lvl="0" marL="457200" marR="0" rtl="0" algn="l">
              <a:spcBef>
                <a:spcPts val="480"/>
              </a:spcBef>
              <a:spcAft>
                <a:spcPts val="0"/>
              </a:spcAft>
              <a:buClr>
                <a:srgbClr val="3495DA"/>
              </a:buClr>
              <a:buSzPts val="2400"/>
              <a:buFont typeface="Arial"/>
              <a:buNone/>
              <a:defRPr b="0" i="0" sz="2400" u="none" cap="none" strike="noStrike">
                <a:solidFill>
                  <a:srgbClr val="666666"/>
                </a:solidFill>
                <a:latin typeface="Tahoma"/>
                <a:ea typeface="Tahoma"/>
                <a:cs typeface="Tahoma"/>
                <a:sym typeface="Tahoma"/>
              </a:defRPr>
            </a:lvl1pPr>
            <a:lvl2pPr indent="-355600" lvl="1" marL="914400" marR="0" rtl="0" algn="l">
              <a:spcBef>
                <a:spcPts val="400"/>
              </a:spcBef>
              <a:spcAft>
                <a:spcPts val="0"/>
              </a:spcAft>
              <a:buClr>
                <a:schemeClr val="lt2"/>
              </a:buClr>
              <a:buSzPts val="2000"/>
              <a:buFont typeface="Tahoma"/>
              <a:buChar char="•"/>
              <a:defRPr b="0" i="0" sz="2000" u="none" cap="none" strike="noStrike">
                <a:solidFill>
                  <a:schemeClr val="dk1"/>
                </a:solidFill>
                <a:latin typeface="Tahoma"/>
                <a:ea typeface="Tahoma"/>
                <a:cs typeface="Tahoma"/>
                <a:sym typeface="Tahoma"/>
              </a:defRPr>
            </a:lvl2pPr>
            <a:lvl3pPr indent="-337185" lvl="2" marL="1371600" marR="0" rtl="0" algn="l">
              <a:spcBef>
                <a:spcPts val="360"/>
              </a:spcBef>
              <a:spcAft>
                <a:spcPts val="0"/>
              </a:spcAft>
              <a:buClr>
                <a:schemeClr val="lt2"/>
              </a:buClr>
              <a:buSzPts val="1710"/>
              <a:buFont typeface="Noto Sans Symbols"/>
              <a:buChar char="•"/>
              <a:defRPr b="0" i="0" sz="1800" u="none" cap="none" strike="noStrike">
                <a:solidFill>
                  <a:schemeClr val="dk1"/>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chemeClr val="dk1"/>
                </a:solidFill>
                <a:latin typeface="Tahoma"/>
                <a:ea typeface="Tahoma"/>
                <a:cs typeface="Tahoma"/>
                <a:sym typeface="Tahoma"/>
              </a:defRPr>
            </a:lvl4pPr>
            <a:lvl5pPr indent="-314960" lvl="4" marL="2286000" marR="0" rtl="0" algn="l">
              <a:spcBef>
                <a:spcPts val="338"/>
              </a:spcBef>
              <a:spcAft>
                <a:spcPts val="0"/>
              </a:spcAft>
              <a:buClr>
                <a:schemeClr val="lt2"/>
              </a:buClr>
              <a:buSzPts val="1360"/>
              <a:buFont typeface="Tahoma"/>
              <a:buChar char="•"/>
              <a:defRPr b="0" i="0" sz="1600" u="none" cap="none" strike="noStrike">
                <a:solidFill>
                  <a:schemeClr val="dk1"/>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
        <p:nvSpPr>
          <p:cNvPr id="53" name="Google Shape;53;p10"/>
          <p:cNvSpPr txBox="1"/>
          <p:nvPr>
            <p:ph idx="12" type="sldNum"/>
          </p:nvPr>
        </p:nvSpPr>
        <p:spPr>
          <a:xfrm>
            <a:off x="8702675" y="4825604"/>
            <a:ext cx="381000" cy="273844"/>
          </a:xfrm>
          <a:prstGeom prst="rect">
            <a:avLst/>
          </a:prstGeom>
          <a:noFill/>
          <a:ln>
            <a:noFill/>
          </a:ln>
        </p:spPr>
        <p:txBody>
          <a:bodyPr anchorCtr="0" anchor="t" bIns="45700" lIns="91425" spcFirstLastPara="1" rIns="91425" wrap="square" tIns="45700">
            <a:noAutofit/>
          </a:bodyPr>
          <a:lstStyle>
            <a:lvl1pPr indent="0" lvl="0" marL="0" marR="0" rtl="0" algn="ctr">
              <a:spcBef>
                <a:spcPts val="0"/>
              </a:spcBef>
              <a:spcAft>
                <a:spcPts val="0"/>
              </a:spcAft>
              <a:buNone/>
              <a:defRPr b="1" sz="2400">
                <a:solidFill>
                  <a:schemeClr val="lt1"/>
                </a:solidFill>
                <a:latin typeface="Times"/>
                <a:ea typeface="Times"/>
                <a:cs typeface="Times"/>
                <a:sym typeface="Times"/>
              </a:defRPr>
            </a:lvl1pPr>
            <a:lvl2pPr indent="0" lvl="1" marL="0" marR="0" rtl="0" algn="ctr">
              <a:spcBef>
                <a:spcPts val="0"/>
              </a:spcBef>
              <a:spcAft>
                <a:spcPts val="0"/>
              </a:spcAft>
              <a:buNone/>
              <a:defRPr b="1" sz="2400">
                <a:solidFill>
                  <a:schemeClr val="lt1"/>
                </a:solidFill>
                <a:latin typeface="Times"/>
                <a:ea typeface="Times"/>
                <a:cs typeface="Times"/>
                <a:sym typeface="Times"/>
              </a:defRPr>
            </a:lvl2pPr>
            <a:lvl3pPr indent="0" lvl="2" marL="0" marR="0" rtl="0" algn="ctr">
              <a:spcBef>
                <a:spcPts val="0"/>
              </a:spcBef>
              <a:spcAft>
                <a:spcPts val="0"/>
              </a:spcAft>
              <a:buNone/>
              <a:defRPr b="1" sz="2400">
                <a:solidFill>
                  <a:schemeClr val="lt1"/>
                </a:solidFill>
                <a:latin typeface="Times"/>
                <a:ea typeface="Times"/>
                <a:cs typeface="Times"/>
                <a:sym typeface="Times"/>
              </a:defRPr>
            </a:lvl3pPr>
            <a:lvl4pPr indent="0" lvl="3" marL="0" marR="0" rtl="0" algn="ctr">
              <a:spcBef>
                <a:spcPts val="0"/>
              </a:spcBef>
              <a:spcAft>
                <a:spcPts val="0"/>
              </a:spcAft>
              <a:buNone/>
              <a:defRPr b="1" sz="2400">
                <a:solidFill>
                  <a:schemeClr val="lt1"/>
                </a:solidFill>
                <a:latin typeface="Times"/>
                <a:ea typeface="Times"/>
                <a:cs typeface="Times"/>
                <a:sym typeface="Times"/>
              </a:defRPr>
            </a:lvl4pPr>
            <a:lvl5pPr indent="0" lvl="4" marL="0" marR="0" rtl="0" algn="ctr">
              <a:spcBef>
                <a:spcPts val="0"/>
              </a:spcBef>
              <a:spcAft>
                <a:spcPts val="0"/>
              </a:spcAft>
              <a:buNone/>
              <a:defRPr b="1" sz="2400">
                <a:solidFill>
                  <a:schemeClr val="lt1"/>
                </a:solidFill>
                <a:latin typeface="Times"/>
                <a:ea typeface="Times"/>
                <a:cs typeface="Times"/>
                <a:sym typeface="Times"/>
              </a:defRPr>
            </a:lvl5pPr>
            <a:lvl6pPr indent="0" lvl="5" marL="0" marR="0" rtl="0" algn="ctr">
              <a:spcBef>
                <a:spcPts val="0"/>
              </a:spcBef>
              <a:spcAft>
                <a:spcPts val="0"/>
              </a:spcAft>
              <a:buNone/>
              <a:defRPr b="1" sz="2400">
                <a:solidFill>
                  <a:schemeClr val="lt1"/>
                </a:solidFill>
                <a:latin typeface="Times"/>
                <a:ea typeface="Times"/>
                <a:cs typeface="Times"/>
                <a:sym typeface="Times"/>
              </a:defRPr>
            </a:lvl6pPr>
            <a:lvl7pPr indent="0" lvl="6" marL="0" marR="0" rtl="0" algn="ctr">
              <a:spcBef>
                <a:spcPts val="0"/>
              </a:spcBef>
              <a:spcAft>
                <a:spcPts val="0"/>
              </a:spcAft>
              <a:buNone/>
              <a:defRPr b="1" sz="2400">
                <a:solidFill>
                  <a:schemeClr val="lt1"/>
                </a:solidFill>
                <a:latin typeface="Times"/>
                <a:ea typeface="Times"/>
                <a:cs typeface="Times"/>
                <a:sym typeface="Times"/>
              </a:defRPr>
            </a:lvl7pPr>
            <a:lvl8pPr indent="0" lvl="7" marL="0" marR="0" rtl="0" algn="ctr">
              <a:spcBef>
                <a:spcPts val="0"/>
              </a:spcBef>
              <a:spcAft>
                <a:spcPts val="0"/>
              </a:spcAft>
              <a:buNone/>
              <a:defRPr b="1" sz="2400">
                <a:solidFill>
                  <a:schemeClr val="lt1"/>
                </a:solidFill>
                <a:latin typeface="Times"/>
                <a:ea typeface="Times"/>
                <a:cs typeface="Times"/>
                <a:sym typeface="Times"/>
              </a:defRPr>
            </a:lvl8pPr>
            <a:lvl9pPr indent="0" lvl="8" marL="0" marR="0" rtl="0" algn="ctr">
              <a:spcBef>
                <a:spcPts val="0"/>
              </a:spcBef>
              <a:spcAft>
                <a:spcPts val="0"/>
              </a:spcAft>
              <a:buNone/>
              <a:defRPr b="1" sz="2400">
                <a:solidFill>
                  <a:schemeClr val="lt1"/>
                </a:solidFill>
                <a:latin typeface="Times"/>
                <a:ea typeface="Times"/>
                <a:cs typeface="Times"/>
                <a:sym typeface="Time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972050"/>
            <a:ext cx="9144000" cy="1714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sp>
        <p:nvSpPr>
          <p:cNvPr id="11" name="Google Shape;11;p1"/>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12" name="Google Shape;12;p1"/>
          <p:cNvSpPr txBox="1"/>
          <p:nvPr>
            <p:ph idx="1" type="body"/>
          </p:nvPr>
        </p:nvSpPr>
        <p:spPr>
          <a:xfrm>
            <a:off x="304800" y="857250"/>
            <a:ext cx="8305800" cy="37147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
        <p:nvSpPr>
          <p:cNvPr id="13" name="Google Shape;13;p1"/>
          <p:cNvSpPr txBox="1"/>
          <p:nvPr/>
        </p:nvSpPr>
        <p:spPr>
          <a:xfrm>
            <a:off x="8686800" y="4926807"/>
            <a:ext cx="381000" cy="27384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000" u="none" cap="none" strike="noStrike">
                <a:solidFill>
                  <a:srgbClr val="F2F2F2"/>
                </a:solidFill>
                <a:latin typeface="Tahoma"/>
                <a:ea typeface="Tahoma"/>
                <a:cs typeface="Tahoma"/>
                <a:sym typeface="Tahoma"/>
              </a:rPr>
              <a:t>‹#›</a:t>
            </a:fld>
            <a:endParaRPr b="0" i="0" sz="1000" u="none" cap="none" strike="noStrike">
              <a:solidFill>
                <a:srgbClr val="F2F2F2"/>
              </a:solidFill>
              <a:latin typeface="Tahoma"/>
              <a:ea typeface="Tahoma"/>
              <a:cs typeface="Tahoma"/>
              <a:sym typeface="Tahoma"/>
            </a:endParaRPr>
          </a:p>
        </p:txBody>
      </p:sp>
      <p:sp>
        <p:nvSpPr>
          <p:cNvPr id="14" name="Google Shape;14;p1"/>
          <p:cNvSpPr txBox="1"/>
          <p:nvPr/>
        </p:nvSpPr>
        <p:spPr>
          <a:xfrm>
            <a:off x="2743200" y="4972051"/>
            <a:ext cx="4114800" cy="14525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F2F2F2"/>
                </a:solidFill>
                <a:latin typeface="Tahoma"/>
                <a:ea typeface="Tahoma"/>
                <a:cs typeface="Tahoma"/>
                <a:sym typeface="Tahoma"/>
              </a:rPr>
              <a:t>Vidyo Inc. Proprietary, Confidential &amp; Patent Pending Information</a:t>
            </a:r>
            <a:endParaRPr b="0" i="0" sz="800" u="none" cap="none" strike="noStrike">
              <a:solidFill>
                <a:srgbClr val="F2F2F2"/>
              </a:solidFill>
              <a:latin typeface="Tahoma"/>
              <a:ea typeface="Tahoma"/>
              <a:cs typeface="Tahoma"/>
              <a:sym typeface="Tahoma"/>
            </a:endParaRPr>
          </a:p>
        </p:txBody>
      </p:sp>
      <p:sp>
        <p:nvSpPr>
          <p:cNvPr id="15" name="Google Shape;15;p1"/>
          <p:cNvSpPr txBox="1"/>
          <p:nvPr/>
        </p:nvSpPr>
        <p:spPr>
          <a:xfrm>
            <a:off x="152400" y="4958954"/>
            <a:ext cx="1066800" cy="18454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F2F2F2"/>
                </a:solidFill>
                <a:latin typeface="Tahoma"/>
                <a:ea typeface="Tahoma"/>
                <a:cs typeface="Tahoma"/>
                <a:sym typeface="Tahoma"/>
              </a:rPr>
              <a:t>10/21/2014</a:t>
            </a:r>
            <a:endParaRPr b="0" i="0" sz="800" u="none" cap="none" strike="noStrike">
              <a:solidFill>
                <a:srgbClr val="F2F2F2"/>
              </a:solidFill>
              <a:latin typeface="Tahoma"/>
              <a:ea typeface="Tahoma"/>
              <a:cs typeface="Tahoma"/>
              <a:sym typeface="Tahoma"/>
            </a:endParaRPr>
          </a:p>
        </p:txBody>
      </p:sp>
      <p:cxnSp>
        <p:nvCxnSpPr>
          <p:cNvPr id="16" name="Google Shape;16;p1"/>
          <p:cNvCxnSpPr/>
          <p:nvPr/>
        </p:nvCxnSpPr>
        <p:spPr>
          <a:xfrm>
            <a:off x="381000" y="801292"/>
            <a:ext cx="8763000" cy="1190"/>
          </a:xfrm>
          <a:prstGeom prst="straightConnector1">
            <a:avLst/>
          </a:prstGeom>
          <a:solidFill>
            <a:schemeClr val="accent1"/>
          </a:solidFill>
          <a:ln cap="flat" cmpd="sng" w="15225">
            <a:solidFill>
              <a:schemeClr val="accent3"/>
            </a:solidFill>
            <a:prstDash val="solid"/>
            <a:round/>
            <a:headEnd len="sm" w="sm" type="none"/>
            <a:tailEnd len="sm" w="sm" type="none"/>
          </a:ln>
        </p:spPr>
      </p:cxnSp>
      <p:grpSp>
        <p:nvGrpSpPr>
          <p:cNvPr id="17" name="Google Shape;17;p1"/>
          <p:cNvGrpSpPr/>
          <p:nvPr/>
        </p:nvGrpSpPr>
        <p:grpSpPr>
          <a:xfrm>
            <a:off x="8153400" y="57150"/>
            <a:ext cx="990600" cy="694944"/>
            <a:chOff x="8153401" y="293481"/>
            <a:chExt cx="990600" cy="697119"/>
          </a:xfrm>
        </p:grpSpPr>
        <p:pic>
          <p:nvPicPr>
            <p:cNvPr descr="VidyoLogo_Vertical.png" id="18" name="Google Shape;18;p1"/>
            <p:cNvPicPr preferRelativeResize="0"/>
            <p:nvPr/>
          </p:nvPicPr>
          <p:blipFill rotWithShape="1">
            <a:blip r:embed="rId1">
              <a:alphaModFix/>
            </a:blip>
            <a:srcRect b="0" l="0" r="0" t="0"/>
            <a:stretch/>
          </p:blipFill>
          <p:spPr>
            <a:xfrm>
              <a:off x="8153401" y="293481"/>
              <a:ext cx="990600" cy="690769"/>
            </a:xfrm>
            <a:prstGeom prst="rect">
              <a:avLst/>
            </a:prstGeom>
            <a:noFill/>
            <a:ln>
              <a:noFill/>
            </a:ln>
          </p:spPr>
        </p:pic>
        <p:sp>
          <p:nvSpPr>
            <p:cNvPr id="19" name="Google Shape;19;p1"/>
            <p:cNvSpPr/>
            <p:nvPr/>
          </p:nvSpPr>
          <p:spPr>
            <a:xfrm>
              <a:off x="8606972" y="878115"/>
              <a:ext cx="537028" cy="11248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jpg"/><Relationship Id="rId4" Type="http://schemas.openxmlformats.org/officeDocument/2006/relationships/image" Target="../media/image33.jpg"/><Relationship Id="rId5" Type="http://schemas.openxmlformats.org/officeDocument/2006/relationships/image" Target="../media/image28.png"/><Relationship Id="rId6"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jpg"/><Relationship Id="rId4" Type="http://schemas.openxmlformats.org/officeDocument/2006/relationships/image" Target="../media/image29.jpg"/><Relationship Id="rId5" Type="http://schemas.openxmlformats.org/officeDocument/2006/relationships/image" Target="../media/image33.jpg"/><Relationship Id="rId6" Type="http://schemas.openxmlformats.org/officeDocument/2006/relationships/image" Target="../media/image28.png"/><Relationship Id="rId7"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33.jpg"/><Relationship Id="rId5" Type="http://schemas.openxmlformats.org/officeDocument/2006/relationships/image" Target="../media/image28.png"/><Relationship Id="rId6"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jpg"/><Relationship Id="rId4" Type="http://schemas.openxmlformats.org/officeDocument/2006/relationships/image" Target="../media/image33.jpg"/><Relationship Id="rId5" Type="http://schemas.openxmlformats.org/officeDocument/2006/relationships/image" Target="../media/image28.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jpg"/><Relationship Id="rId4" Type="http://schemas.openxmlformats.org/officeDocument/2006/relationships/image" Target="../media/image33.jpg"/><Relationship Id="rId5" Type="http://schemas.openxmlformats.org/officeDocument/2006/relationships/image" Target="../media/image28.png"/><Relationship Id="rId6"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29.jpg"/><Relationship Id="rId5" Type="http://schemas.openxmlformats.org/officeDocument/2006/relationships/image" Target="../media/image33.jpg"/><Relationship Id="rId6"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14.jpg"/><Relationship Id="rId13" Type="http://schemas.openxmlformats.org/officeDocument/2006/relationships/image" Target="../media/image18.jpg"/><Relationship Id="rId12"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5.jp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jpg"/><Relationship Id="rId4"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2"/>
          <p:cNvSpPr txBox="1"/>
          <p:nvPr/>
        </p:nvSpPr>
        <p:spPr>
          <a:xfrm>
            <a:off x="2590800" y="2724150"/>
            <a:ext cx="59436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 Certified Deployment and Support Engineer Training – Day Two v3.x.x</a:t>
            </a:r>
            <a:endParaRPr sz="1800">
              <a:solidFill>
                <a:schemeClr val="lt1"/>
              </a:solidFill>
              <a:latin typeface="Arial"/>
              <a:ea typeface="Arial"/>
              <a:cs typeface="Arial"/>
              <a:sym typeface="Arial"/>
            </a:endParaRPr>
          </a:p>
        </p:txBody>
      </p:sp>
      <p:sp>
        <p:nvSpPr>
          <p:cNvPr id="69" name="Google Shape;69;p12"/>
          <p:cNvSpPr/>
          <p:nvPr/>
        </p:nvSpPr>
        <p:spPr>
          <a:xfrm>
            <a:off x="609600" y="4057650"/>
            <a:ext cx="76962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Many of the products and features described herein remain in varying stages of development and will be offered on a when-and-if available basis. The product plans, specifications, and descriptions are provided for information only and are subject to change without notice, and are provided without warranty of any kind, express or implied.  Vidyo reserves the right to modify future product plans at any time. </a:t>
            </a:r>
            <a:endParaRPr sz="11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VidyoRoom – </a:t>
            </a:r>
            <a:r>
              <a:rPr b="1" i="0" lang="en-US" sz="2400" u="none" cap="none" strike="noStrike">
                <a:solidFill>
                  <a:schemeClr val="dk1"/>
                </a:solidFill>
                <a:latin typeface="Arial"/>
                <a:ea typeface="Arial"/>
                <a:cs typeface="Arial"/>
                <a:sym typeface="Arial"/>
              </a:rPr>
              <a:t>HD-100D System Diagram</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w/ Logitech cc3000e USB Camera</a:t>
            </a:r>
            <a:endParaRPr b="0" i="0" sz="2400" u="none" cap="none" strike="noStrike">
              <a:solidFill>
                <a:srgbClr val="656565"/>
              </a:solidFill>
              <a:latin typeface="Arial"/>
              <a:ea typeface="Arial"/>
              <a:cs typeface="Arial"/>
              <a:sym typeface="Arial"/>
            </a:endParaRPr>
          </a:p>
        </p:txBody>
      </p:sp>
      <p:pic>
        <p:nvPicPr>
          <p:cNvPr id="167" name="Google Shape;167;p21"/>
          <p:cNvPicPr preferRelativeResize="0"/>
          <p:nvPr/>
        </p:nvPicPr>
        <p:blipFill rotWithShape="1">
          <a:blip r:embed="rId3">
            <a:alphaModFix/>
          </a:blip>
          <a:srcRect b="0" l="0" r="0" t="0"/>
          <a:stretch/>
        </p:blipFill>
        <p:spPr>
          <a:xfrm>
            <a:off x="1600200" y="817032"/>
            <a:ext cx="5997742" cy="4116917"/>
          </a:xfrm>
          <a:prstGeom prst="rect">
            <a:avLst/>
          </a:prstGeom>
          <a:noFill/>
          <a:ln>
            <a:noFill/>
          </a:ln>
        </p:spPr>
      </p:pic>
      <p:sp>
        <p:nvSpPr>
          <p:cNvPr descr="data:image/jpeg;base64,/9j/4AAQSkZJRgABAQAAAQABAAD/2wCEAAkGBxATEhAUDxIWFRAQEBQSDxQUEBQUFBYSFxQXFhcRFRcZHCggGCYlGxQVITUhJSkrLi46Fx8zODMuNygtLisBCgoKDQwOFBAPFDclHBwsLDc0LisrKzctNzcvNywrLjQ3Kzc3LC0sKywxLCwxODcvNzMrLCwrLDcsLC0zLCwsK//AABEIAMABBgMBIgACEQEDEQH/xAAcAAEAAQUBAQAAAAAAAAAAAAAAAgEEBQYHAwj/xABEEAABAwEEBgYGBgkEAwAAAAABAAIRAwQSITEFEyJBUXEGBzJCYbEjUoGRocEkM2JystEUJUNzosLh8PFTgpKjRIOz/8QAFwEBAQEBAAAAAAAAAAAAAAAAAAECA//EAB8RAQEBAQABBAMAAAAAAAAAAAABAhGxBCFRgQNBcf/aAAwDAQACEQMRAD8A7iiIgIiICIiAiIgIiICIiAiIgIqErnHTbp9dLrPYCC/EVaw7LeIYeO697uIDM9KendCyuLKbddWafSNDw1rOIc6Dj4e+FY6O61LC+NaypTPIPH8Jn4LldQkh0mSZk8ScSVYPBjFs4eB3Kj6GsHSvR9XCnaqV71XPDHf8XQVmWuByMjwXzE8SMROAzWYsukaFMtNCra7MO+G1RVbOO03s+GBnenB9DIuQaM6S6SibLb6Noa0wW2ig+m4n1chHMuWf0T1l0hNO3t1doY4h+pGtp+BBBJyjinB0BFYaH0xZ7Uwvs1QPYHXXEAiHRN0ggEHEK/UBERAREQEREBERAREQEREBERAREQEREBERAREQFCtVaxpc8hrWglxJgADMkrw0jb6VCm6pWeGU2CXE+Q4nwXG+l/S6rbnXW3qdkB2WTDqn26keX+UGR6a9On2guoWJxZZ8qlXJ1TwbvA8+WB0xrQBA/vxKKhKKg458isc/WtEhzXC6XQ5l05TEtPyWQee1yPkrV3Y/9Z/CqgXYA8QD7xK8nKdPst+63yCi5UVo1HNMscWni1xB94Vhpkve8vfBDmzUqEm+Dude35DAZ71eBWGlSwPpkzfum5mGnHJx3T/lB27qOfNhqfvR/wDNi6MuZ9RDvodYcKrcP9g/JdMWQREQEREBERAREQEREBERAREQEREBERAREQFi+kOnqFjpGpXdngxo7b3eq0b/AJKx6W9LKNiZjt13j0VEHE/ad6rfFcb0ppGtaKprWl16ocB6rG+owbgguuken69tqB9fZY36qiDLGeJ9Y+KxRKoSokqiRKg4oSoOKipHM+3yVszsAfY/lVwMz7fJWzAYZlAaMxJkg4g7v6qojS7LPuN8ghCpR7LPujyVSqIwrXSQfgWxcDTrCTBaPWa7u78sVdKy0rcmmXEhwm5BIE/aOTeaDsHUKfo1cAzD2Y8dk4/BdRXKOoN3obUCIIdTw4dvD4Lq6yCIiAiIgIiICIiAiIgIiICIiAiIgIiIC1np30jfY6LDSYHVaziymXdhkCS9288t62Zc165KkCy8qp/AEHOrba3Oe99V5fWqGXuccTz4AcF5tdIB4rBdIHvaKQBi/UhwG8eJ3rODJUCVGVUlRKAVBxUioFFTb2v74LzstMFrSXQQwQMdrdd+J9y9G9r2/JX2idB16tBlSkGuF114XgHC6fHPkiMNQ7DPuhVKjZzsMj1Qvd9BwY2oRsPc5jThi5sFwjMdoKjyhWukC/YuNDsy6Ti0esJwHNXZaQASDByMYGOCstK3fR3nlm0S2CcTy+ZwCDqXUC4XLWAZ+rIPHaqYrri491BvxtYiNlpjh6R/5rsKyCIiAiIgIiICIiAiIgIiICIiAiIgIiIC5d1znGyj7FQ/xMXUVy7rhxq2UH/Sqfib+SDltqs4qubebNwy1swJ4vO7kr0KcACBgFEqiJUVIqJQFEqqoUEmHa9vyWX6P9IzQoNp3AZa6Dfuna8AMcRmsOzte35LdehNJrrBi1huurFxLWFwIDSyJxGOUKjQKAhrfBoUKTXXnTiOY8s5xAjLZC9Rl7/Mq41z3Uy0ltyk5gaLjb0Pvmb0TmDvOfggtKdSodl5cWtm4CTdEzN3cJwy8ZXhpMmGRT1mPZO7LaiMfLisi6oXUxsUwKbgy836xxLbwL8YyPwWO0oDdbFTV7XawAP2Tv8AZlhig6J1CO9LagTJ1WeG6pvjDfuXaFxLqFcP0i0gCPQvwIjKpT3bs121SgiIoCIiAiIgIiICIiAiIgIiICIiAiIgLlXW676RZxwoO+L/AOi6quTdbJ+l0vCzj8bkg0ZygVNygVRAqikVFBRUBVVSEFW9v2/JX2gtDvrU2PYQCHXW4YyDuIM7+Csafb/3LPdCtJ0abGNqvDLtUukziCRlA3XfiqNag78wSDzBXrceKZN12rfUbLyNm+0GGgxhg44KFQ7T4yL3kcrxXtZ6INK0OLXEsdSDXTsi9elkZzgDj4IPLaDIg3HvvXiyNpou3WuyOHtVhpW6GNL2lwvZDCJGd7d88llKbJouJLzcrhrQT6IBzCTHF2yOQ5rH2+/dbqyA+9mRujHE4D2+ag3fqKcRa6oO+hUgXbsC9RIF3dhuXclwXqNcP094H+lWnPtTTJiccwc13pSgiIgIiICIiAiIgIiICIiAiIgIiICIiAuR9a5+mM8LM38b11xce60nTbuVnpj4vKQaeV5uUyoFaESqKpUVAVCqoUEGHaM8Va05AwcQOGyfHeF7VGA3wf7xC1zVaydUNXdfDrxwJJ3O4/Y8VRsIHt8ULv6wAJ5nf7VrwBfLaJcHtO1eJaDuwx2Me6f6KRe4y2k95qDPaIBjtXAf5kGwCoYujATeIE7TsrzuJAwlWWlgw0xrCbt8ZYmYMQN/tWONap2adQmrkWgyJGdwkbR8PNeptDiIJ1j4F6kYLQd5wG3HDcg3zqRd+sPA0qgbiTLbrYMnPJd+Xz71MOI0iJOLm1JEgwTTOzI4QvoJSgiIoCIiAiIgIiICIiAiIgIiICIiAiIgLjPWaf1hU8KVIfAn5rsy4t1kH9YV/BlIf9YPzVg1YrzK9CoFURKoqqigIiIrwd3vb5ha/aRMfpRjE6u6Mbs44YiMtrPmthd3/b5ha9gyY9NNQyJlrXTvzN4+7mqhXlw9NDaeBplpLr2WQ/a4d45fBUqYhwdDKcCKl68XRkHH9pyGSlU2bxcTVMiWSJad1+Jundhgr06NcDNd4ax4BbTfAIG6Ggy3mBBQWDsbw7LbomtOLhuvEZg8AZ4ypCdoDZhomuSBebxJGQO4gk4Yq4tdidTkv2qPca3Lm093xcvFzNmXfVZtpgAOB4jgZ7xwKDduqAxpGmPFwJgC8dW/aAHH4r6GXzp1TmNI2eBDS43BEQ24/A/nvX0WpQREUBERAREQEREBERAREQEREBERAREQFxLrCM6RtXhqh/0sXbVw/p0Z0hbP3jB7qTFYNeKgV6FRIQeapCnCpCCgCpCnCpCC2f3+Z8wsBSxJ/RsHSb5cMS2dxOF2ZwzWff3+Z81r9TaB1nomB5gzAcZ3jOd85KjIdGxQ14gSabX1HAhwa4saXXWzjBcN6zdfo255q1HWgOOy95NNwcS7F2zjIAwBG+BhmtesNrNOoHubdawguLiDfERFT1pHBZCvZ34vovL6TuydZtNbMhjhO7iMDgguauj306NRs3oa6pTNwgNe2pcLcc7wh0LANO1P7cjEYls8PEx3JjyWWr2hzaFRj3uNStF6XEinTbjJk5k8Mcli25QOzd+tnGOfDdnKDberA/rKhJ29YL4BkB11wgcOW7JfRa+cOrUgaRs0YgPZDpm8MRI9+/FfR6lBERQEREBERAREQEREBERAREQEREBERAXDemeNutn74fCmwLuS4X0tP022fv3fAAfJWDCOUVMqKCipCqUQUhUhSKigtKmT/vHzWBrAtxr7ck6trQLwHAHAARuWeqZO+8fNYFmwXar0ji/bBxa0zhLeO6ckCo0gTU2mYatrWxHC7PY8ZzUg9zQXXiKRGyxoLTj+Ez3siowGl5ab1U9ppN6Ofrx8EcAHF2dYjsTIHh9rjcVEiCReP1UTcjanjznvTHkpBuF4iKUTq4xmc/Ez3v8AC852pMGvGAkxwid2HcW59DujNltWtfXFY1qZZcbScALpGM4GOSSW+0iWyTtq06v3fT7KYhpqMuiMRtQZO/HevpRcKdoWlZNJWDVNqDWvpl2sqXjhUa0AC6LueS7qms3N5YZ1NTsERFlRERAREQEREBERAREQEREBERAREQFwjpa4fplruy4a984AQZxETjzXd1oOnuro1alWrRtEOqvc8tqMloJMwCIKo5aajd5jnh5oFsekehWkaUzQ1jR3qTg8c7ph3wWuV7PdMPYWO4OaWO+RQRJSVE0jucfbDvMKO39k+8fmg9CVAlebqsZtcPGLw/hlUFZp7wnhMH3HFB5u38z5rBMElwobLrxvOOZE91xyE7jis6d/M+awlTavB41dNrzJ3OM94Zk78MEFGHEilsuGb7t0eN31OZ+Cb3Nb242qkRzw3Yd5SqSQ4PF2kI2plxjKSO3PAKhEtIwFAAbUmTyPwuQqIgGbrZLi36zDAcRxEd5b/wBXdQtNQSIdqw4zAi67Gee9aJQbMBoGokBwO8kjB28Gdww5rdeh+iaVd9x7ScHZEwGtAgBsgb129Peb78S+HD1HvjnzZ5+mW09UnSGj3Xr0VmgGQcNZTwkYLti+fNL2Bln0hQaxoFyqy8QHAHbYQYJwwK+g1PUamt9n7k8fR6ec/HPvzf6IiLg7iIiAiIgIiICIiAiIgIiICIiAiIgIiICtrZYaNURWpse3g9gcPirlEGnaR6ubDUk0w+ifsPlv/F0gexatpLqytbZNCpTqjg6ab/m0+8LrSIPnzSegLXQnXWeo0DvXbzed5shYrA8CN+RX0vCw+k+i1hryatnYXHvtbcf/AMmwUHz2WAYAQOAwWGrOiTXxAcdU1sX4nJsbo4rulu6qbM4zSr1aYJyIbUEcBMH4lRo9U1lHatFY8hTb/KqOGkYFztqn+zYxp9l0ZsPEn4qYpky6HXIgUrmP3SMs+8u+Ueq/R47RrO51Y8gFeUurrRg/YuP3q1Q/NOj55pUXlzXlr23cBTGQ4wd4344rYNEaXbQm9TLjeDmkVbl0jkROS7jT6EaMH/h0j95t7zlX1Ho/Ymdiy0G8qFMfJazu5vYzrM1OV8/27ShtFelUDALrwXG+XvcS5uLjjOS+kQvOnZ2N7LGt5NA8l6qa1dX3XOZmcgiIsqIiICIiAiIgIiIP/9k=" id="168" name="Google Shape;168;p2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VidyoRoom – </a:t>
            </a:r>
            <a:r>
              <a:rPr b="1" i="0" lang="en-US" sz="2400" u="none" cap="none" strike="noStrike">
                <a:solidFill>
                  <a:schemeClr val="dk1"/>
                </a:solidFill>
                <a:latin typeface="Arial"/>
                <a:ea typeface="Arial"/>
                <a:cs typeface="Arial"/>
                <a:sym typeface="Arial"/>
              </a:rPr>
              <a:t>HD-100D System Diagram</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w/ Sony EVI-HD7V DVI Camera</a:t>
            </a:r>
            <a:endParaRPr b="0" i="0" sz="2400" u="none" cap="none" strike="noStrike">
              <a:solidFill>
                <a:srgbClr val="656565"/>
              </a:solidFill>
              <a:latin typeface="Arial"/>
              <a:ea typeface="Arial"/>
              <a:cs typeface="Arial"/>
              <a:sym typeface="Arial"/>
            </a:endParaRPr>
          </a:p>
        </p:txBody>
      </p:sp>
      <p:pic>
        <p:nvPicPr>
          <p:cNvPr id="174" name="Google Shape;174;p22"/>
          <p:cNvPicPr preferRelativeResize="0"/>
          <p:nvPr/>
        </p:nvPicPr>
        <p:blipFill rotWithShape="1">
          <a:blip r:embed="rId3">
            <a:alphaModFix/>
          </a:blip>
          <a:srcRect b="969" l="0" r="0" t="0"/>
          <a:stretch/>
        </p:blipFill>
        <p:spPr>
          <a:xfrm>
            <a:off x="1505346" y="808567"/>
            <a:ext cx="6114654" cy="41490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VidyoRoom – </a:t>
            </a:r>
            <a:r>
              <a:rPr b="1" i="0" lang="en-US" sz="2400" u="none" cap="none" strike="noStrike">
                <a:solidFill>
                  <a:schemeClr val="dk1"/>
                </a:solidFill>
                <a:latin typeface="Arial"/>
                <a:ea typeface="Arial"/>
                <a:cs typeface="Arial"/>
                <a:sym typeface="Arial"/>
              </a:rPr>
              <a:t>HD-40B System Diagram</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w/ Logitech cc3000e USB Camera</a:t>
            </a:r>
            <a:endParaRPr b="0" i="0" sz="2400" u="none" cap="none" strike="noStrike">
              <a:solidFill>
                <a:srgbClr val="656565"/>
              </a:solidFill>
              <a:latin typeface="Arial"/>
              <a:ea typeface="Arial"/>
              <a:cs typeface="Arial"/>
              <a:sym typeface="Arial"/>
            </a:endParaRPr>
          </a:p>
        </p:txBody>
      </p:sp>
      <p:pic>
        <p:nvPicPr>
          <p:cNvPr id="180" name="Google Shape;180;p23"/>
          <p:cNvPicPr preferRelativeResize="0"/>
          <p:nvPr/>
        </p:nvPicPr>
        <p:blipFill rotWithShape="1">
          <a:blip r:embed="rId3">
            <a:alphaModFix/>
          </a:blip>
          <a:srcRect b="0" l="0" r="0" t="6161"/>
          <a:stretch/>
        </p:blipFill>
        <p:spPr>
          <a:xfrm>
            <a:off x="1524000" y="866621"/>
            <a:ext cx="5943600" cy="40673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VidyoRoom – </a:t>
            </a:r>
            <a:r>
              <a:rPr b="1" i="0" lang="en-US" sz="2400" u="none" cap="none" strike="noStrike">
                <a:solidFill>
                  <a:schemeClr val="dk1"/>
                </a:solidFill>
                <a:latin typeface="Arial"/>
                <a:ea typeface="Arial"/>
                <a:cs typeface="Arial"/>
                <a:sym typeface="Arial"/>
              </a:rPr>
              <a:t>HD-40B System Diagram</a:t>
            </a:r>
            <a:br>
              <a:rPr b="1" i="0" lang="en-US" sz="2400" u="none" cap="none" strike="noStrike">
                <a:solidFill>
                  <a:schemeClr val="dk1"/>
                </a:solidFill>
                <a:latin typeface="Arial"/>
                <a:ea typeface="Arial"/>
                <a:cs typeface="Arial"/>
                <a:sym typeface="Arial"/>
              </a:rPr>
            </a:br>
            <a:r>
              <a:rPr b="1" i="0" lang="en-US" sz="2400" u="none" cap="none" strike="noStrike">
                <a:solidFill>
                  <a:schemeClr val="dk1"/>
                </a:solidFill>
                <a:latin typeface="Arial"/>
                <a:ea typeface="Arial"/>
                <a:cs typeface="Arial"/>
                <a:sym typeface="Arial"/>
              </a:rPr>
              <a:t>w/ Logitech cc3000e USB Camera</a:t>
            </a:r>
            <a:endParaRPr b="0" i="0" sz="2400" u="none" cap="none" strike="noStrike">
              <a:solidFill>
                <a:srgbClr val="656565"/>
              </a:solidFill>
              <a:latin typeface="Arial"/>
              <a:ea typeface="Arial"/>
              <a:cs typeface="Arial"/>
              <a:sym typeface="Arial"/>
            </a:endParaRPr>
          </a:p>
        </p:txBody>
      </p:sp>
      <p:pic>
        <p:nvPicPr>
          <p:cNvPr id="186" name="Google Shape;186;p24"/>
          <p:cNvPicPr preferRelativeResize="0"/>
          <p:nvPr/>
        </p:nvPicPr>
        <p:blipFill rotWithShape="1">
          <a:blip r:embed="rId3">
            <a:alphaModFix/>
          </a:blip>
          <a:srcRect b="0" l="0" r="0" t="6055"/>
          <a:stretch/>
        </p:blipFill>
        <p:spPr>
          <a:xfrm>
            <a:off x="1524000" y="859167"/>
            <a:ext cx="5991225" cy="40723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192" name="Google Shape;192;p2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Connecting Accessories</a:t>
            </a:r>
            <a:endParaRPr/>
          </a:p>
          <a:p>
            <a:pPr indent="-463550" lvl="1" marL="857250"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Tahoma"/>
                <a:ea typeface="Tahoma"/>
                <a:cs typeface="Tahoma"/>
                <a:sym typeface="Tahoma"/>
              </a:rPr>
              <a:t>Camera</a:t>
            </a:r>
            <a:endParaRPr/>
          </a:p>
          <a:p>
            <a:pPr indent="-463550" lvl="1" marL="857250"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Tahoma"/>
                <a:ea typeface="Tahoma"/>
                <a:cs typeface="Tahoma"/>
                <a:sym typeface="Tahoma"/>
              </a:rPr>
              <a:t>USB Speakerphone</a:t>
            </a:r>
            <a:endParaRPr b="0" i="0" sz="1600" u="none" cap="none" strike="noStrike">
              <a:solidFill>
                <a:schemeClr val="dk1"/>
              </a:solidFill>
              <a:latin typeface="Tahoma"/>
              <a:ea typeface="Tahoma"/>
              <a:cs typeface="Tahoma"/>
              <a:sym typeface="Tahoma"/>
            </a:endParaRPr>
          </a:p>
          <a:p>
            <a:pPr indent="-463550" lvl="1" marL="857250"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Tahoma"/>
                <a:ea typeface="Tahoma"/>
                <a:cs typeface="Tahoma"/>
                <a:sym typeface="Tahoma"/>
              </a:rPr>
              <a:t>Displays</a:t>
            </a:r>
            <a:endParaRPr b="0" i="0" sz="1600" u="none" cap="none" strike="noStrike">
              <a:solidFill>
                <a:schemeClr val="dk1"/>
              </a:solidFill>
              <a:latin typeface="Tahoma"/>
              <a:ea typeface="Tahoma"/>
              <a:cs typeface="Tahoma"/>
              <a:sym typeface="Tahoma"/>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Power On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Configure Credentials and Sign In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Configure System Settings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Conduct a Test Call</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 a video conference with a VidyoRoom system</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193" name="Google Shape;193;p25"/>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194" name="Google Shape;194;p25"/>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195" name="Google Shape;195;p25"/>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Common Setup Pitfalls</a:t>
            </a:r>
            <a:endParaRPr b="1" i="0" sz="2500" u="none" cap="none" strike="noStrike">
              <a:solidFill>
                <a:schemeClr val="dk1"/>
              </a:solidFill>
              <a:latin typeface="Arial"/>
              <a:ea typeface="Arial"/>
              <a:cs typeface="Arial"/>
              <a:sym typeface="Arial"/>
            </a:endParaRPr>
          </a:p>
        </p:txBody>
      </p:sp>
      <p:sp>
        <p:nvSpPr>
          <p:cNvPr id="201" name="Google Shape;201;p2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VISCA In port must be used for camera control on Sony models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USB end of the VISCA to USB cable for Camera Control must be connected to the correct Camera Control port labelled in provided diagrams.</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Sony models must have the ‘System Select’ option set to the correct resolution and frame rate (reference table located on the bottom of the camera)</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Make sure that you use a ‘</a:t>
            </a:r>
            <a:r>
              <a:rPr b="1" i="0" lang="en-US" sz="1600" u="none" cap="none" strike="noStrike">
                <a:solidFill>
                  <a:schemeClr val="dk1"/>
                </a:solidFill>
                <a:latin typeface="Arial"/>
                <a:ea typeface="Arial"/>
                <a:cs typeface="Arial"/>
                <a:sym typeface="Arial"/>
              </a:rPr>
              <a:t>VidyoRoom</a:t>
            </a:r>
            <a:r>
              <a:rPr b="0" i="0" lang="en-US" sz="1600" u="none" cap="none" strike="noStrike">
                <a:solidFill>
                  <a:schemeClr val="dk1"/>
                </a:solidFill>
                <a:latin typeface="Arial"/>
                <a:ea typeface="Arial"/>
                <a:cs typeface="Arial"/>
                <a:sym typeface="Arial"/>
              </a:rPr>
              <a:t>’ account type for VidyoRoom systems</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Y7K3EY5Z\MC900441892[1].wmf" id="202" name="Google Shape;202;p26"/>
          <p:cNvPicPr preferRelativeResize="0"/>
          <p:nvPr/>
        </p:nvPicPr>
        <p:blipFill rotWithShape="1">
          <a:blip r:embed="rId3">
            <a:alphaModFix/>
          </a:blip>
          <a:srcRect b="0" l="0" r="0" t="0"/>
          <a:stretch/>
        </p:blipFill>
        <p:spPr>
          <a:xfrm>
            <a:off x="7729537" y="3778358"/>
            <a:ext cx="1414463" cy="118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7"/>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Using a VidyoRoom System</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Initial Setup</a:t>
            </a:r>
            <a:endParaRPr b="1" i="0" sz="2500" u="none" cap="none" strike="noStrike">
              <a:solidFill>
                <a:schemeClr val="dk1"/>
              </a:solidFill>
              <a:latin typeface="Arial"/>
              <a:ea typeface="Arial"/>
              <a:cs typeface="Arial"/>
              <a:sym typeface="Arial"/>
            </a:endParaRPr>
          </a:p>
        </p:txBody>
      </p:sp>
      <p:sp>
        <p:nvSpPr>
          <p:cNvPr id="214" name="Google Shape;214;p2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008DD0"/>
              </a:buClr>
              <a:buSzPts val="1600"/>
              <a:buFont typeface="Arial Narrow"/>
              <a:buAutoNum type="arabicPeriod"/>
            </a:pPr>
            <a:r>
              <a:rPr b="0" i="0" lang="en-US" sz="1600" u="none" cap="none" strike="noStrike">
                <a:solidFill>
                  <a:schemeClr val="dk1"/>
                </a:solidFill>
                <a:latin typeface="Arial"/>
                <a:ea typeface="Arial"/>
                <a:cs typeface="Arial"/>
                <a:sym typeface="Arial"/>
              </a:rPr>
              <a:t>Ensure that the speaker/microphone is on the table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008DD0"/>
              </a:buClr>
              <a:buFont typeface="Arial"/>
              <a:buNone/>
            </a:pPr>
            <a:r>
              <a:rPr b="0" i="0" lang="en-US" sz="1600" u="none" cap="none" strike="noStrike">
                <a:solidFill>
                  <a:schemeClr val="dk1"/>
                </a:solidFill>
                <a:latin typeface="Arial"/>
                <a:ea typeface="Arial"/>
                <a:cs typeface="Arial"/>
                <a:sym typeface="Arial"/>
              </a:rPr>
              <a:t>Note:  position it in the middle so everyone in the room can speak and hear</a:t>
            </a:r>
            <a:endParaRPr/>
          </a:p>
          <a:p>
            <a:pPr indent="-457200" lvl="0" marL="457200" marR="0" rtl="0" algn="l">
              <a:spcBef>
                <a:spcPts val="320"/>
              </a:spcBef>
              <a:spcAft>
                <a:spcPts val="0"/>
              </a:spcAft>
              <a:buClr>
                <a:srgbClr val="008DD0"/>
              </a:buClr>
              <a:buSzPts val="1600"/>
              <a:buFont typeface="Arial"/>
              <a:buAutoNum type="arabicPeriod" startAt="2"/>
            </a:pPr>
            <a:r>
              <a:rPr b="0" i="0" lang="en-US" sz="1600" u="none" cap="none" strike="noStrike">
                <a:solidFill>
                  <a:schemeClr val="dk1"/>
                </a:solidFill>
                <a:latin typeface="Arial"/>
                <a:ea typeface="Arial"/>
                <a:cs typeface="Arial"/>
                <a:sym typeface="Arial"/>
              </a:rPr>
              <a:t>Turn on the Vidyo camera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008DD0"/>
              </a:buClr>
              <a:buFont typeface="Arial"/>
              <a:buNone/>
            </a:pPr>
            <a:r>
              <a:rPr b="0" i="0" lang="en-US" sz="1600" u="none" cap="none" strike="noStrike">
                <a:solidFill>
                  <a:schemeClr val="dk1"/>
                </a:solidFill>
                <a:latin typeface="Arial"/>
                <a:ea typeface="Arial"/>
                <a:cs typeface="Arial"/>
                <a:sym typeface="Arial"/>
              </a:rPr>
              <a:t>Note:  the switch is on the back left-hand side</a:t>
            </a:r>
            <a:endParaRPr/>
          </a:p>
          <a:p>
            <a:pPr indent="-457200" lvl="0" marL="457200" marR="0" rtl="0" algn="l">
              <a:spcBef>
                <a:spcPts val="320"/>
              </a:spcBef>
              <a:spcAft>
                <a:spcPts val="0"/>
              </a:spcAft>
              <a:buClr>
                <a:srgbClr val="008DD0"/>
              </a:buClr>
              <a:buSzPts val="1600"/>
              <a:buFont typeface="Arial"/>
              <a:buAutoNum type="arabicPeriod" startAt="3"/>
            </a:pPr>
            <a:r>
              <a:rPr b="0" i="0" lang="en-US" sz="1600" u="none" cap="none" strike="noStrike">
                <a:solidFill>
                  <a:schemeClr val="dk1"/>
                </a:solidFill>
                <a:latin typeface="Arial"/>
                <a:ea typeface="Arial"/>
                <a:cs typeface="Arial"/>
                <a:sym typeface="Arial"/>
              </a:rPr>
              <a:t>Turn on the TV</a:t>
            </a:r>
            <a:endParaRPr/>
          </a:p>
          <a:p>
            <a:pPr indent="-457200" lvl="0" marL="457200" marR="0" rtl="0" algn="l">
              <a:spcBef>
                <a:spcPts val="320"/>
              </a:spcBef>
              <a:spcAft>
                <a:spcPts val="0"/>
              </a:spcAft>
              <a:buClr>
                <a:srgbClr val="008DD0"/>
              </a:buClr>
              <a:buSzPts val="1600"/>
              <a:buFont typeface="Arial Narrow"/>
              <a:buAutoNum type="arabicPeriod" startAt="3"/>
            </a:pPr>
            <a:r>
              <a:rPr b="0" i="0" lang="en-US" sz="1600" u="none" cap="none" strike="noStrike">
                <a:solidFill>
                  <a:schemeClr val="dk1"/>
                </a:solidFill>
                <a:latin typeface="Arial"/>
                <a:ea typeface="Arial"/>
                <a:cs typeface="Arial"/>
                <a:sym typeface="Arial"/>
              </a:rPr>
              <a:t>Turn on the VidyoRoom system</a:t>
            </a:r>
            <a:endParaRPr/>
          </a:p>
          <a:p>
            <a:pPr indent="0" lvl="0" marL="0" marR="0" rtl="0" algn="l">
              <a:spcBef>
                <a:spcPts val="320"/>
              </a:spcBef>
              <a:spcAft>
                <a:spcPts val="0"/>
              </a:spcAft>
              <a:buClr>
                <a:srgbClr val="008DD0"/>
              </a:buClr>
              <a:buFont typeface="Arial"/>
              <a:buNone/>
            </a:pPr>
            <a:r>
              <a:rPr b="0" i="0" lang="en-US" sz="1600" u="none" cap="none" strike="noStrike">
                <a:solidFill>
                  <a:schemeClr val="dk1"/>
                </a:solidFill>
                <a:latin typeface="Arial"/>
                <a:ea typeface="Arial"/>
                <a:cs typeface="Arial"/>
                <a:sym typeface="Arial"/>
              </a:rPr>
              <a:t>Note:  the button will turn blue</a:t>
            </a:r>
            <a:endParaRPr/>
          </a:p>
          <a:p>
            <a:pPr indent="-457200" lvl="0" marL="457200" marR="0" rtl="0" algn="l">
              <a:spcBef>
                <a:spcPts val="320"/>
              </a:spcBef>
              <a:spcAft>
                <a:spcPts val="0"/>
              </a:spcAft>
              <a:buClr>
                <a:srgbClr val="008DD0"/>
              </a:buClr>
              <a:buSzPts val="1600"/>
              <a:buFont typeface="Arial"/>
              <a:buAutoNum type="arabicPeriod" startAt="5"/>
            </a:pPr>
            <a:r>
              <a:rPr b="0" i="0" lang="en-US" sz="1600" u="none" cap="none" strike="noStrike">
                <a:solidFill>
                  <a:schemeClr val="dk1"/>
                </a:solidFill>
                <a:latin typeface="Arial"/>
                <a:ea typeface="Arial"/>
                <a:cs typeface="Arial"/>
                <a:sym typeface="Arial"/>
              </a:rPr>
              <a:t>The system will begin to boot up</a:t>
            </a:r>
            <a:endParaRPr/>
          </a:p>
          <a:p>
            <a:pPr indent="0" lvl="0" marL="0" marR="0" rtl="0" algn="l">
              <a:spcBef>
                <a:spcPts val="320"/>
              </a:spcBef>
              <a:spcAft>
                <a:spcPts val="0"/>
              </a:spcAft>
              <a:buClr>
                <a:srgbClr val="008DD0"/>
              </a:buClr>
              <a:buFont typeface="Arial"/>
              <a:buNone/>
            </a:pPr>
            <a:r>
              <a:rPr b="0" i="0" lang="en-US" sz="1600" u="none" cap="none" strike="noStrike">
                <a:solidFill>
                  <a:schemeClr val="dk1"/>
                </a:solidFill>
                <a:latin typeface="Arial"/>
                <a:ea typeface="Arial"/>
                <a:cs typeface="Arial"/>
                <a:sym typeface="Arial"/>
              </a:rPr>
              <a:t>Note:  you will see the VidyoRoom logo and then the VidyoPortal home page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Using the Remote Control</a:t>
            </a:r>
            <a:endParaRPr/>
          </a:p>
        </p:txBody>
      </p:sp>
      <p:pic>
        <p:nvPicPr>
          <p:cNvPr id="221" name="Google Shape;221;p29"/>
          <p:cNvPicPr preferRelativeResize="0"/>
          <p:nvPr/>
        </p:nvPicPr>
        <p:blipFill rotWithShape="1">
          <a:blip r:embed="rId3">
            <a:alphaModFix/>
          </a:blip>
          <a:srcRect b="0" l="0" r="0" t="0"/>
          <a:stretch/>
        </p:blipFill>
        <p:spPr>
          <a:xfrm>
            <a:off x="990600" y="819149"/>
            <a:ext cx="7022222" cy="4114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Trainer Demo</a:t>
            </a:r>
            <a:endParaRPr b="0" i="0" sz="2800" u="none" cap="none" strike="noStrike">
              <a:solidFill>
                <a:schemeClr val="dk1"/>
              </a:solidFill>
              <a:latin typeface="Arial"/>
              <a:ea typeface="Arial"/>
              <a:cs typeface="Arial"/>
              <a:sym typeface="Arial"/>
            </a:endParaRPr>
          </a:p>
        </p:txBody>
      </p:sp>
      <p:sp>
        <p:nvSpPr>
          <p:cNvPr id="227" name="Google Shape;227;p3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Reimaging a VidyoRoom system</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228" name="Google Shape;228;p30"/>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229" name="Google Shape;229;p30"/>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230" name="Google Shape;230;p30"/>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2 - </a:t>
            </a:r>
            <a:r>
              <a:rPr b="1" i="0" lang="en-US" sz="2500" u="none" cap="none" strike="noStrike">
                <a:solidFill>
                  <a:schemeClr val="dk1"/>
                </a:solidFill>
                <a:latin typeface="Arial"/>
                <a:ea typeface="Arial"/>
                <a:cs typeface="Arial"/>
                <a:sym typeface="Arial"/>
              </a:rPr>
              <a:t>Agenda</a:t>
            </a:r>
            <a:endParaRPr/>
          </a:p>
        </p:txBody>
      </p:sp>
      <p:graphicFrame>
        <p:nvGraphicFramePr>
          <p:cNvPr id="76" name="Google Shape;76;p13"/>
          <p:cNvGraphicFramePr/>
          <p:nvPr/>
        </p:nvGraphicFramePr>
        <p:xfrm>
          <a:off x="609600" y="971550"/>
          <a:ext cx="3000000" cy="3000000"/>
        </p:xfrm>
        <a:graphic>
          <a:graphicData uri="http://schemas.openxmlformats.org/drawingml/2006/table">
            <a:tbl>
              <a:tblPr bandRow="1" firstRow="1">
                <a:noFill/>
                <a:tableStyleId>{DB1B1AEC-D061-424C-8151-84938418D175}</a:tableStyleId>
              </a:tblPr>
              <a:tblGrid>
                <a:gridCol w="4526050"/>
                <a:gridCol w="1646150"/>
                <a:gridCol w="1905000"/>
              </a:tblGrid>
              <a:tr h="325875">
                <a:tc>
                  <a:txBody>
                    <a:bodyPr>
                      <a:noAutofit/>
                    </a:bodyPr>
                    <a:lstStyle/>
                    <a:p>
                      <a:pPr indent="0" lvl="0" marL="0" marR="0" rtl="0" algn="l">
                        <a:spcBef>
                          <a:spcPts val="0"/>
                        </a:spcBef>
                        <a:spcAft>
                          <a:spcPts val="0"/>
                        </a:spcAft>
                        <a:buNone/>
                      </a:pPr>
                      <a:r>
                        <a:rPr b="1" lang="en-US" sz="1200" u="none" cap="none" strike="noStrike">
                          <a:latin typeface="Arial"/>
                          <a:ea typeface="Arial"/>
                          <a:cs typeface="Arial"/>
                          <a:sym typeface="Arial"/>
                        </a:rPr>
                        <a:t>Topic</a:t>
                      </a:r>
                      <a:endParaRPr b="1" sz="1200" u="none" cap="none" strike="noStrike">
                        <a:latin typeface="Arial"/>
                        <a:ea typeface="Arial"/>
                        <a:cs typeface="Arial"/>
                        <a:sym typeface="Arial"/>
                      </a:endParaRPr>
                    </a:p>
                  </a:txBody>
                  <a:tcPr marT="45725" marB="45725" marR="91450" marL="91450"/>
                </a:tc>
                <a:tc>
                  <a:txBody>
                    <a:bodyPr>
                      <a:noAutofit/>
                    </a:bodyPr>
                    <a:lstStyle/>
                    <a:p>
                      <a:pPr indent="0" lvl="0" marL="0" marR="0" rtl="0" algn="l">
                        <a:spcBef>
                          <a:spcPts val="0"/>
                        </a:spcBef>
                        <a:spcAft>
                          <a:spcPts val="0"/>
                        </a:spcAft>
                        <a:buNone/>
                      </a:pPr>
                      <a:r>
                        <a:rPr b="1" lang="en-US" sz="1200" u="none" cap="none" strike="noStrike">
                          <a:latin typeface="Arial"/>
                          <a:ea typeface="Arial"/>
                          <a:cs typeface="Arial"/>
                          <a:sym typeface="Arial"/>
                        </a:rPr>
                        <a:t>Lab Exercise</a:t>
                      </a:r>
                      <a:endParaRPr b="1" sz="1200" u="none" cap="none" strike="noStrike">
                        <a:latin typeface="Arial"/>
                        <a:ea typeface="Arial"/>
                        <a:cs typeface="Arial"/>
                        <a:sym typeface="Arial"/>
                      </a:endParaRPr>
                    </a:p>
                  </a:txBody>
                  <a:tcPr marT="34300" marB="34300" marR="91450" marL="91450" anchor="ctr"/>
                </a:tc>
                <a:tc>
                  <a:txBody>
                    <a:bodyPr>
                      <a:noAutofit/>
                    </a:bodyPr>
                    <a:lstStyle/>
                    <a:p>
                      <a:pPr indent="0" lvl="0" marL="0" marR="0" rtl="0" algn="l">
                        <a:spcBef>
                          <a:spcPts val="0"/>
                        </a:spcBef>
                        <a:spcAft>
                          <a:spcPts val="0"/>
                        </a:spcAft>
                        <a:buNone/>
                      </a:pPr>
                      <a:r>
                        <a:rPr b="1" lang="en-US" sz="1200" u="none" cap="none" strike="noStrike">
                          <a:latin typeface="Arial"/>
                          <a:ea typeface="Arial"/>
                          <a:cs typeface="Arial"/>
                          <a:sym typeface="Arial"/>
                        </a:rPr>
                        <a:t>Time</a:t>
                      </a:r>
                      <a:endParaRPr b="1" sz="1200" u="none" cap="none" strike="noStrike">
                        <a:latin typeface="Arial"/>
                        <a:ea typeface="Arial"/>
                        <a:cs typeface="Arial"/>
                        <a:sym typeface="Arial"/>
                      </a:endParaRPr>
                    </a:p>
                  </a:txBody>
                  <a:tcPr marT="34300" marB="34300" marR="91450" marL="91450" anchor="ctr"/>
                </a:tc>
              </a:tr>
              <a:tr h="295150">
                <a:tc>
                  <a:txBody>
                    <a:bodyPr>
                      <a:noAutofit/>
                    </a:bodyPr>
                    <a:lstStyle/>
                    <a:p>
                      <a:pPr indent="0" lvl="0" marL="0" marR="0" rtl="0" algn="l">
                        <a:spcBef>
                          <a:spcPts val="0"/>
                        </a:spcBef>
                        <a:spcAft>
                          <a:spcPts val="0"/>
                        </a:spcAft>
                        <a:buNone/>
                      </a:pPr>
                      <a:r>
                        <a:rPr lang="en-US" sz="1400" u="none" cap="none" strike="noStrike">
                          <a:solidFill>
                            <a:schemeClr val="dk1"/>
                          </a:solidFill>
                          <a:latin typeface="Arial"/>
                          <a:ea typeface="Arial"/>
                          <a:cs typeface="Arial"/>
                          <a:sym typeface="Arial"/>
                        </a:rPr>
                        <a:t>Day One Review Exercise</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l">
                        <a:spcBef>
                          <a:spcPts val="0"/>
                        </a:spcBef>
                        <a:spcAft>
                          <a:spcPts val="0"/>
                        </a:spcAft>
                        <a:buNone/>
                      </a:pPr>
                      <a:r>
                        <a:t/>
                      </a:r>
                      <a:endParaRPr sz="1400" u="none" cap="none" strike="noStrike">
                        <a:solidFill>
                          <a:schemeClr val="dk1"/>
                        </a:solidFill>
                        <a:latin typeface="Arial"/>
                        <a:ea typeface="Arial"/>
                        <a:cs typeface="Arial"/>
                        <a:sym typeface="Arial"/>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solidFill>
                            <a:schemeClr val="dk1"/>
                          </a:solidFill>
                          <a:latin typeface="Arial"/>
                          <a:ea typeface="Arial"/>
                          <a:cs typeface="Arial"/>
                          <a:sym typeface="Arial"/>
                        </a:rPr>
                        <a:t>9:00 – 10:00 AM</a:t>
                      </a:r>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VidyoRoom System Setup/Usage</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10:00 – 11:00 AM</a:t>
                      </a:r>
                      <a:endParaRPr sz="1400" u="none" cap="none" strike="noStrike">
                        <a:latin typeface="Tahoma"/>
                        <a:ea typeface="Tahoma"/>
                        <a:cs typeface="Tahoma"/>
                        <a:sym typeface="Tahoma"/>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Break</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11:00 – 11:15 AM</a:t>
                      </a:r>
                      <a:endParaRPr sz="1400" u="none" cap="none" strike="noStrike">
                        <a:latin typeface="Tahoma"/>
                        <a:ea typeface="Tahoma"/>
                        <a:cs typeface="Tahoma"/>
                        <a:sym typeface="Tahoma"/>
                      </a:endParaRPr>
                    </a:p>
                  </a:txBody>
                  <a:tcPr marT="34300" marB="34300" marR="91450" marL="91450"/>
                </a:tc>
              </a:tr>
              <a:tr h="304100">
                <a:tc>
                  <a:txBody>
                    <a:bodyPr>
                      <a:noAutofit/>
                    </a:bodyPr>
                    <a:lstStyle/>
                    <a:p>
                      <a:pPr indent="0" lvl="0" marL="0" marR="0" rtl="0" algn="l">
                        <a:spcBef>
                          <a:spcPts val="0"/>
                        </a:spcBef>
                        <a:spcAft>
                          <a:spcPts val="0"/>
                        </a:spcAft>
                        <a:buNone/>
                      </a:pPr>
                      <a:r>
                        <a:rPr lang="en-US" sz="1400" u="none" cap="none" strike="noStrike"/>
                        <a:t>VidyoReplay Setup/Usage</a:t>
                      </a:r>
                      <a:endParaRPr sz="1400" u="none" cap="none" strike="noStrike"/>
                    </a:p>
                  </a:txBody>
                  <a:tcPr marT="45725" marB="45725" marR="91450" marL="91450"/>
                </a:tc>
                <a:tc>
                  <a:txBody>
                    <a:bodyPr>
                      <a:noAutofit/>
                    </a:bodyPr>
                    <a:lstStyle/>
                    <a:p>
                      <a:pPr indent="-196850" lvl="0" marL="285750" marR="0" rtl="0" algn="l">
                        <a:spcBef>
                          <a:spcPts val="0"/>
                        </a:spcBef>
                        <a:spcAft>
                          <a:spcPts val="0"/>
                        </a:spcAft>
                        <a:buClr>
                          <a:schemeClr val="dk1"/>
                        </a:buClr>
                        <a:buSzPts val="1400"/>
                        <a:buFont typeface="Arial"/>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11:15 AM – 12:30 PM</a:t>
                      </a:r>
                      <a:endParaRPr sz="1400" u="none" cap="none" strike="noStrike">
                        <a:latin typeface="Tahoma"/>
                        <a:ea typeface="Tahoma"/>
                        <a:cs typeface="Tahoma"/>
                        <a:sym typeface="Tahoma"/>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Lunch</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12:30 – 1:15 PM</a:t>
                      </a:r>
                      <a:endParaRPr sz="1400" u="none" cap="none" strike="noStrike">
                        <a:latin typeface="Tahoma"/>
                        <a:ea typeface="Tahoma"/>
                        <a:cs typeface="Tahoma"/>
                        <a:sym typeface="Tahoma"/>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VidyoGateway Setup/Usage</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1:15 – 2:30 PM</a:t>
                      </a:r>
                      <a:endParaRPr sz="1400" u="none" cap="none" strike="noStrike">
                        <a:latin typeface="Tahoma"/>
                        <a:ea typeface="Tahoma"/>
                        <a:cs typeface="Tahoma"/>
                        <a:sym typeface="Tahoma"/>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Break</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2:30 – 2:45 PM</a:t>
                      </a:r>
                      <a:endParaRPr/>
                    </a:p>
                  </a:txBody>
                  <a:tcPr marT="34300" marB="34300" marR="91450" marL="91450"/>
                </a:tc>
              </a:tr>
              <a:tr h="295150">
                <a:tc>
                  <a:txBody>
                    <a:bodyPr>
                      <a:noAutofit/>
                    </a:bodyPr>
                    <a:lstStyle/>
                    <a:p>
                      <a:pPr indent="0" lvl="0" marL="0" marR="0" rtl="0" algn="l">
                        <a:spcBef>
                          <a:spcPts val="0"/>
                        </a:spcBef>
                        <a:spcAft>
                          <a:spcPts val="0"/>
                        </a:spcAft>
                        <a:buNone/>
                      </a:pPr>
                      <a:r>
                        <a:rPr lang="en-US" sz="1400" u="none" cap="none" strike="noStrike"/>
                        <a:t>Day Two Review Exercise</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4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latin typeface="Tahoma"/>
                          <a:ea typeface="Tahoma"/>
                          <a:cs typeface="Tahoma"/>
                          <a:sym typeface="Tahoma"/>
                        </a:rPr>
                        <a:t>3:15 – 5:00 PM</a:t>
                      </a:r>
                      <a:endParaRPr/>
                    </a:p>
                  </a:txBody>
                  <a:tcPr marT="34300" marB="34300" marR="91450" marL="91450"/>
                </a:tc>
              </a:tr>
            </a:tbl>
          </a:graphicData>
        </a:graphic>
      </p:graphicFrame>
      <p:pic>
        <p:nvPicPr>
          <p:cNvPr descr="C:\Users\Bill\AppData\Local\Microsoft\Windows\Temporary Internet Files\Content.IE5\L4STA9AC\MC900431613[1].png" id="77" name="Google Shape;77;p13"/>
          <p:cNvPicPr preferRelativeResize="0"/>
          <p:nvPr/>
        </p:nvPicPr>
        <p:blipFill rotWithShape="1">
          <a:blip r:embed="rId3">
            <a:alphaModFix/>
          </a:blip>
          <a:srcRect b="0" l="0" r="0" t="0"/>
          <a:stretch/>
        </p:blipFill>
        <p:spPr>
          <a:xfrm>
            <a:off x="5819219" y="1949570"/>
            <a:ext cx="352981" cy="264736"/>
          </a:xfrm>
          <a:prstGeom prst="rect">
            <a:avLst/>
          </a:prstGeom>
          <a:noFill/>
          <a:ln>
            <a:noFill/>
          </a:ln>
        </p:spPr>
      </p:pic>
      <p:pic>
        <p:nvPicPr>
          <p:cNvPr descr="C:\Users\Bill\AppData\Local\Microsoft\Windows\Temporary Internet Files\Content.IE5\L4STA9AC\MC900431613[1].png" id="78" name="Google Shape;78;p13"/>
          <p:cNvPicPr preferRelativeResize="0"/>
          <p:nvPr/>
        </p:nvPicPr>
        <p:blipFill rotWithShape="1">
          <a:blip r:embed="rId3">
            <a:alphaModFix/>
          </a:blip>
          <a:srcRect b="0" l="0" r="0" t="0"/>
          <a:stretch/>
        </p:blipFill>
        <p:spPr>
          <a:xfrm>
            <a:off x="5815053" y="2535614"/>
            <a:ext cx="352981" cy="264736"/>
          </a:xfrm>
          <a:prstGeom prst="rect">
            <a:avLst/>
          </a:prstGeom>
          <a:noFill/>
          <a:ln>
            <a:noFill/>
          </a:ln>
        </p:spPr>
      </p:pic>
      <p:pic>
        <p:nvPicPr>
          <p:cNvPr descr="C:\Users\Bill\AppData\Local\Microsoft\Windows\Temporary Internet Files\Content.IE5\L4STA9AC\MC900431613[1].png" id="79" name="Google Shape;79;p13"/>
          <p:cNvPicPr preferRelativeResize="0"/>
          <p:nvPr/>
        </p:nvPicPr>
        <p:blipFill rotWithShape="1">
          <a:blip r:embed="rId3">
            <a:alphaModFix/>
          </a:blip>
          <a:srcRect b="0" l="0" r="0" t="0"/>
          <a:stretch/>
        </p:blipFill>
        <p:spPr>
          <a:xfrm>
            <a:off x="5815052" y="3113267"/>
            <a:ext cx="352981" cy="264736"/>
          </a:xfrm>
          <a:prstGeom prst="rect">
            <a:avLst/>
          </a:prstGeom>
          <a:noFill/>
          <a:ln>
            <a:noFill/>
          </a:ln>
        </p:spPr>
      </p:pic>
      <p:pic>
        <p:nvPicPr>
          <p:cNvPr descr="C:\Users\Bill\AppData\Local\Microsoft\Windows\Temporary Internet Files\Content.IE5\L4STA9AC\MC900431613[1].png" id="80" name="Google Shape;80;p13"/>
          <p:cNvPicPr preferRelativeResize="0"/>
          <p:nvPr/>
        </p:nvPicPr>
        <p:blipFill rotWithShape="1">
          <a:blip r:embed="rId3">
            <a:alphaModFix/>
          </a:blip>
          <a:srcRect b="0" l="0" r="0" t="0"/>
          <a:stretch/>
        </p:blipFill>
        <p:spPr>
          <a:xfrm>
            <a:off x="5803742" y="3434421"/>
            <a:ext cx="352981" cy="264736"/>
          </a:xfrm>
          <a:prstGeom prst="rect">
            <a:avLst/>
          </a:prstGeom>
          <a:noFill/>
          <a:ln>
            <a:noFill/>
          </a:ln>
        </p:spPr>
      </p:pic>
      <p:pic>
        <p:nvPicPr>
          <p:cNvPr descr="C:\Users\Bill\AppData\Local\Microsoft\Windows\Temporary Internet Files\Content.IE5\L4STA9AC\MC900431613[1].png" id="81" name="Google Shape;81;p13"/>
          <p:cNvPicPr preferRelativeResize="0"/>
          <p:nvPr/>
        </p:nvPicPr>
        <p:blipFill rotWithShape="1">
          <a:blip r:embed="rId3">
            <a:alphaModFix/>
          </a:blip>
          <a:srcRect b="0" l="0" r="0" t="0"/>
          <a:stretch/>
        </p:blipFill>
        <p:spPr>
          <a:xfrm>
            <a:off x="5819219" y="1621214"/>
            <a:ext cx="352981" cy="264736"/>
          </a:xfrm>
          <a:prstGeom prst="rect">
            <a:avLst/>
          </a:prstGeom>
          <a:noFill/>
          <a:ln>
            <a:noFill/>
          </a:ln>
        </p:spPr>
      </p:pic>
      <p:pic>
        <p:nvPicPr>
          <p:cNvPr descr="C:\Users\Bill\AppData\Local\Microsoft\Windows\Temporary Internet Files\Content.IE5\L4STA9AC\MC900431613[1].png" id="82" name="Google Shape;82;p13"/>
          <p:cNvPicPr preferRelativeResize="0"/>
          <p:nvPr/>
        </p:nvPicPr>
        <p:blipFill rotWithShape="1">
          <a:blip r:embed="rId3">
            <a:alphaModFix/>
          </a:blip>
          <a:srcRect b="0" l="0" r="0" t="0"/>
          <a:stretch/>
        </p:blipFill>
        <p:spPr>
          <a:xfrm>
            <a:off x="6425122" y="998338"/>
            <a:ext cx="352981" cy="264736"/>
          </a:xfrm>
          <a:prstGeom prst="rect">
            <a:avLst/>
          </a:prstGeom>
          <a:noFill/>
          <a:ln>
            <a:noFill/>
          </a:ln>
        </p:spPr>
      </p:pic>
      <p:pic>
        <p:nvPicPr>
          <p:cNvPr descr="C:\Users\Bill\AppData\Local\Microsoft\Windows\Temporary Internet Files\Content.IE5\L4STA9AC\MC900431613[1].png" id="83" name="Google Shape;83;p13"/>
          <p:cNvPicPr preferRelativeResize="0"/>
          <p:nvPr/>
        </p:nvPicPr>
        <p:blipFill rotWithShape="1">
          <a:blip r:embed="rId3">
            <a:alphaModFix/>
          </a:blip>
          <a:srcRect b="0" l="0" r="0" t="0"/>
          <a:stretch/>
        </p:blipFill>
        <p:spPr>
          <a:xfrm>
            <a:off x="5819219" y="1328697"/>
            <a:ext cx="352981" cy="2647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System Setup and Usage Finish Line</a:t>
            </a:r>
            <a:endParaRPr b="1" i="0" sz="2500" u="none" cap="none" strike="noStrike">
              <a:solidFill>
                <a:schemeClr val="dk1"/>
              </a:solidFill>
              <a:latin typeface="Arial"/>
              <a:ea typeface="Arial"/>
              <a:cs typeface="Arial"/>
              <a:sym typeface="Arial"/>
            </a:endParaRPr>
          </a:p>
        </p:txBody>
      </p:sp>
      <p:sp>
        <p:nvSpPr>
          <p:cNvPr id="236" name="Google Shape;236;p3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should now be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available VidyoRoom system models/revisions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a VidyoRoom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supported VidyoRoom system cameras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 or Host a video conference with a VidyoRoom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 the VidyoRemote to conduct in and out of conference functions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Remotely administer a VidyoRoom system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Reimage a VidyoRoom system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237" name="Google Shape;237;p31"/>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VidyoPortal - </a:t>
            </a:r>
            <a:r>
              <a:rPr b="1" i="0" lang="en-US" sz="2800" u="none" cap="none" strike="noStrike">
                <a:solidFill>
                  <a:schemeClr val="dk1"/>
                </a:solidFill>
                <a:latin typeface="Arial"/>
                <a:ea typeface="Arial"/>
                <a:cs typeface="Arial"/>
                <a:sym typeface="Arial"/>
              </a:rPr>
              <a:t>Reference Materials</a:t>
            </a:r>
            <a:endParaRPr b="1" i="0" sz="2800" u="none" cap="none" strike="noStrike">
              <a:solidFill>
                <a:schemeClr val="dk1"/>
              </a:solidFill>
              <a:latin typeface="Arial"/>
              <a:ea typeface="Arial"/>
              <a:cs typeface="Arial"/>
              <a:sym typeface="Arial"/>
            </a:endParaRPr>
          </a:p>
        </p:txBody>
      </p:sp>
      <p:graphicFrame>
        <p:nvGraphicFramePr>
          <p:cNvPr id="243" name="Google Shape;243;p32"/>
          <p:cNvGraphicFramePr/>
          <p:nvPr/>
        </p:nvGraphicFramePr>
        <p:xfrm>
          <a:off x="381001" y="895350"/>
          <a:ext cx="3000000" cy="3000000"/>
        </p:xfrm>
        <a:graphic>
          <a:graphicData uri="http://schemas.openxmlformats.org/drawingml/2006/table">
            <a:tbl>
              <a:tblPr bandRow="1" firstRow="1">
                <a:noFill/>
                <a:tableStyleId>{DB1B1AEC-D061-424C-8151-84938418D175}</a:tableStyleId>
              </a:tblPr>
              <a:tblGrid>
                <a:gridCol w="3368950"/>
                <a:gridCol w="3067075"/>
                <a:gridCol w="2022175"/>
              </a:tblGrid>
              <a:tr h="365825">
                <a:tc>
                  <a:txBody>
                    <a:bodyPr>
                      <a:noAutofit/>
                    </a:bodyPr>
                    <a:lstStyle/>
                    <a:p>
                      <a:pPr indent="0" lvl="0" marL="0" marR="0" rtl="0" algn="ctr">
                        <a:spcBef>
                          <a:spcPts val="0"/>
                        </a:spcBef>
                        <a:spcAft>
                          <a:spcPts val="0"/>
                        </a:spcAft>
                        <a:buNone/>
                      </a:pPr>
                      <a:r>
                        <a:rPr lang="en-US" sz="1600"/>
                        <a:t>Topic</a:t>
                      </a:r>
                      <a:endParaRPr sz="1600"/>
                    </a:p>
                  </a:txBody>
                  <a:tcPr marT="45725" marB="45725" marR="91450" marL="91450"/>
                </a:tc>
                <a:tc>
                  <a:txBody>
                    <a:bodyPr>
                      <a:noAutofit/>
                    </a:bodyPr>
                    <a:lstStyle/>
                    <a:p>
                      <a:pPr indent="0" lvl="0" marL="0" marR="0" rtl="0" algn="ctr">
                        <a:spcBef>
                          <a:spcPts val="0"/>
                        </a:spcBef>
                        <a:spcAft>
                          <a:spcPts val="0"/>
                        </a:spcAft>
                        <a:buNone/>
                      </a:pPr>
                      <a:r>
                        <a:rPr lang="en-US" sz="1600"/>
                        <a:t>Document</a:t>
                      </a:r>
                      <a:r>
                        <a:rPr lang="en-US" sz="1600"/>
                        <a:t> Name</a:t>
                      </a:r>
                      <a:endParaRPr sz="1600"/>
                    </a:p>
                  </a:txBody>
                  <a:tcPr marT="45725" marB="45725" marR="91450" marL="91450"/>
                </a:tc>
                <a:tc>
                  <a:txBody>
                    <a:bodyPr>
                      <a:noAutofit/>
                    </a:bodyPr>
                    <a:lstStyle/>
                    <a:p>
                      <a:pPr indent="0" lvl="0" marL="0" marR="0" rtl="0" algn="ctr">
                        <a:spcBef>
                          <a:spcPts val="0"/>
                        </a:spcBef>
                        <a:spcAft>
                          <a:spcPts val="0"/>
                        </a:spcAft>
                        <a:buNone/>
                      </a:pPr>
                      <a:r>
                        <a:rPr lang="en-US" sz="1600"/>
                        <a:t>Page(s)</a:t>
                      </a:r>
                      <a:endParaRPr sz="1600"/>
                    </a:p>
                  </a:txBody>
                  <a:tcPr marT="45725" marB="45725" marR="91450" marL="91450"/>
                </a:tc>
              </a:tr>
              <a:tr h="370775">
                <a:tc>
                  <a:txBody>
                    <a:bodyPr>
                      <a:noAutofit/>
                    </a:bodyPr>
                    <a:lstStyle/>
                    <a:p>
                      <a:pPr indent="0" lvl="0" marL="0" marR="0" rtl="0" algn="ctr">
                        <a:spcBef>
                          <a:spcPts val="0"/>
                        </a:spcBef>
                        <a:spcAft>
                          <a:spcPts val="0"/>
                        </a:spcAft>
                        <a:buNone/>
                      </a:pPr>
                      <a:r>
                        <a:rPr lang="en-US" sz="1600"/>
                        <a:t>Admin</a:t>
                      </a:r>
                      <a:r>
                        <a:rPr lang="en-US" sz="1600"/>
                        <a:t> and General Usage</a:t>
                      </a:r>
                      <a:endParaRPr sz="1600"/>
                    </a:p>
                  </a:txBody>
                  <a:tcPr marT="45725" marB="45725" marR="91450" marL="91450"/>
                </a:tc>
                <a:tc>
                  <a:txBody>
                    <a:bodyPr>
                      <a:noAutofit/>
                    </a:bodyPr>
                    <a:lstStyle/>
                    <a:p>
                      <a:pPr indent="0" lvl="0" marL="0" marR="0" rtl="0" algn="ctr">
                        <a:spcBef>
                          <a:spcPts val="0"/>
                        </a:spcBef>
                        <a:spcAft>
                          <a:spcPts val="0"/>
                        </a:spcAft>
                        <a:buNone/>
                      </a:pPr>
                      <a:r>
                        <a:rPr lang="en-US" sz="1600"/>
                        <a:t>VidyoRoom User’s Guide</a:t>
                      </a:r>
                      <a:endParaRPr sz="1600"/>
                    </a:p>
                  </a:txBody>
                  <a:tcPr marT="45725" marB="45725" marR="91450" marL="91450"/>
                </a:tc>
                <a:tc>
                  <a:txBody>
                    <a:bodyPr>
                      <a:noAutofit/>
                    </a:bodyPr>
                    <a:lstStyle/>
                    <a:p>
                      <a:pPr indent="0" lvl="0" marL="0" marR="0" rtl="0" algn="ctr">
                        <a:spcBef>
                          <a:spcPts val="0"/>
                        </a:spcBef>
                        <a:spcAft>
                          <a:spcPts val="0"/>
                        </a:spcAft>
                        <a:buNone/>
                      </a:pPr>
                      <a:r>
                        <a:rPr lang="en-US" sz="1600"/>
                        <a:t>All</a:t>
                      </a:r>
                      <a:endParaRPr sz="1600"/>
                    </a:p>
                  </a:txBody>
                  <a:tcPr marT="45725" marB="45725" marR="91450" marL="91450"/>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VidyoReplay Setup and Usage</a:t>
            </a:r>
            <a:endParaRPr b="0" i="0" sz="1800" u="none" cap="none" strike="noStrike">
              <a:solidFill>
                <a:schemeClr val="lt1"/>
              </a:solidFill>
              <a:latin typeface="Arial"/>
              <a:ea typeface="Arial"/>
              <a:cs typeface="Arial"/>
              <a:sym typeface="Arial"/>
            </a:endParaRPr>
          </a:p>
        </p:txBody>
      </p:sp>
      <p:pic>
        <p:nvPicPr>
          <p:cNvPr id="250" name="Google Shape;250;p33"/>
          <p:cNvPicPr preferRelativeResize="0"/>
          <p:nvPr/>
        </p:nvPicPr>
        <p:blipFill rotWithShape="1">
          <a:blip r:embed="rId3">
            <a:alphaModFix/>
          </a:blip>
          <a:srcRect b="0" l="0" r="0" t="0"/>
          <a:stretch/>
        </p:blipFill>
        <p:spPr>
          <a:xfrm>
            <a:off x="2667000" y="3682272"/>
            <a:ext cx="2085975" cy="12425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VidyoReplay - </a:t>
            </a:r>
            <a:r>
              <a:rPr b="1" i="0" lang="en-US" sz="2500" u="none" cap="none" strike="noStrike">
                <a:solidFill>
                  <a:schemeClr val="dk1"/>
                </a:solidFill>
                <a:latin typeface="Arial"/>
                <a:ea typeface="Arial"/>
                <a:cs typeface="Arial"/>
                <a:sym typeface="Arial"/>
              </a:rPr>
              <a:t>Specifications</a:t>
            </a:r>
            <a:endParaRPr b="1" i="0" sz="2500" u="none" cap="none" strike="noStrike">
              <a:solidFill>
                <a:schemeClr val="dk1"/>
              </a:solidFill>
              <a:latin typeface="Arial"/>
              <a:ea typeface="Arial"/>
              <a:cs typeface="Arial"/>
              <a:sym typeface="Arial"/>
            </a:endParaRPr>
          </a:p>
        </p:txBody>
      </p:sp>
      <p:sp>
        <p:nvSpPr>
          <p:cNvPr id="256" name="Google Shape;256;p3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1U Dell 410 chassis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Redundant Power Supply</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Recording Capacity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5 x HD-720P30 @ 1 Mbps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15 x 4CIF (SD) @ 512 Kbps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25  x CIF @ 384 kbps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50 x voice</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Playback and storage capacity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5 Concurrent recordings</a:t>
            </a:r>
            <a:endParaRPr b="0" i="0" sz="14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300 Concurrent views (VOD and Webcasting)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2500 hours of HD content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Per tenant recording lock, filtering, and cleanup (mass deletion)</a:t>
            </a:r>
            <a:endParaRPr/>
          </a:p>
          <a:p>
            <a:pPr indent="-166687" lvl="1" marL="484188" marR="0" rtl="0" algn="l">
              <a:spcBef>
                <a:spcPts val="200"/>
              </a:spcBef>
              <a:spcAft>
                <a:spcPts val="0"/>
              </a:spcAft>
              <a:buClr>
                <a:schemeClr val="lt2"/>
              </a:buClr>
              <a:buSzPts val="1000"/>
              <a:buFont typeface="Tahoma"/>
              <a:buNone/>
            </a:pPr>
            <a:r>
              <a:t/>
            </a:r>
            <a:endParaRPr b="0" i="0" sz="1000" u="none" cap="none" strike="noStrike">
              <a:solidFill>
                <a:schemeClr val="dk1"/>
              </a:solidFill>
              <a:latin typeface="Arial"/>
              <a:ea typeface="Arial"/>
              <a:cs typeface="Arial"/>
              <a:sym typeface="Arial"/>
            </a:endParaRPr>
          </a:p>
          <a:p>
            <a:pPr indent="0" lvl="0" marL="0" marR="0" rtl="0" algn="l">
              <a:spcBef>
                <a:spcPts val="480"/>
              </a:spcBef>
              <a:spcAft>
                <a:spcPts val="0"/>
              </a:spcAft>
              <a:buClr>
                <a:srgbClr val="3495DA"/>
              </a:buClr>
              <a:buFont typeface="Arial"/>
              <a:buNone/>
            </a:pPr>
            <a:r>
              <a:t/>
            </a:r>
            <a:endParaRPr b="0" i="0" sz="2400" u="none" cap="none" strike="noStrike">
              <a:solidFill>
                <a:schemeClr val="dk1"/>
              </a:solidFill>
              <a:latin typeface="Arial"/>
              <a:ea typeface="Arial"/>
              <a:cs typeface="Arial"/>
              <a:sym typeface="Arial"/>
            </a:endParaRPr>
          </a:p>
        </p:txBody>
      </p:sp>
      <p:pic>
        <p:nvPicPr>
          <p:cNvPr id="257" name="Google Shape;257;p34"/>
          <p:cNvPicPr preferRelativeResize="0"/>
          <p:nvPr/>
        </p:nvPicPr>
        <p:blipFill rotWithShape="1">
          <a:blip r:embed="rId3">
            <a:alphaModFix/>
          </a:blip>
          <a:srcRect b="10722" l="6795" r="9631" t="40126"/>
          <a:stretch/>
        </p:blipFill>
        <p:spPr>
          <a:xfrm>
            <a:off x="3813423" y="1047750"/>
            <a:ext cx="4911843" cy="1349580"/>
          </a:xfrm>
          <a:prstGeom prst="rect">
            <a:avLst/>
          </a:prstGeom>
          <a:noFill/>
          <a:ln>
            <a:noFill/>
          </a:ln>
        </p:spPr>
      </p:pic>
      <p:pic>
        <p:nvPicPr>
          <p:cNvPr id="258" name="Google Shape;258;p34"/>
          <p:cNvPicPr preferRelativeResize="0"/>
          <p:nvPr/>
        </p:nvPicPr>
        <p:blipFill rotWithShape="1">
          <a:blip r:embed="rId4">
            <a:alphaModFix/>
          </a:blip>
          <a:srcRect b="9067" l="3747" r="5026" t="42338"/>
          <a:stretch/>
        </p:blipFill>
        <p:spPr>
          <a:xfrm>
            <a:off x="3867613" y="2114550"/>
            <a:ext cx="4813203" cy="128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VidyoReplay Initial Setup - </a:t>
            </a:r>
            <a:r>
              <a:rPr b="1" i="0" lang="en-US" sz="2500" u="none" cap="none" strike="noStrike">
                <a:solidFill>
                  <a:schemeClr val="dk1"/>
                </a:solidFill>
                <a:latin typeface="Arial"/>
                <a:ea typeface="Arial"/>
                <a:cs typeface="Arial"/>
                <a:sym typeface="Arial"/>
              </a:rPr>
              <a:t>Lab Exercise #10</a:t>
            </a:r>
            <a:endParaRPr b="1" i="0" sz="2500" u="none" cap="none" strike="noStrike">
              <a:solidFill>
                <a:schemeClr val="dk1"/>
              </a:solidFill>
              <a:latin typeface="Arial"/>
              <a:ea typeface="Arial"/>
              <a:cs typeface="Arial"/>
              <a:sym typeface="Arial"/>
            </a:endParaRPr>
          </a:p>
        </p:txBody>
      </p:sp>
      <p:sp>
        <p:nvSpPr>
          <p:cNvPr id="264" name="Google Shape;264;p3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SSH to the VidyoReplay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your VidyoReplay with your assigned IPN / DNS settings (refer to exercise sheet)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265" name="Google Shape;265;p35"/>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VidyoReplay -</a:t>
            </a:r>
            <a:r>
              <a:rPr b="1" i="0" lang="en-US" sz="2800" u="none" cap="none" strike="noStrike">
                <a:solidFill>
                  <a:schemeClr val="dk1"/>
                </a:solidFill>
                <a:latin typeface="Arial"/>
                <a:ea typeface="Arial"/>
                <a:cs typeface="Arial"/>
                <a:sym typeface="Arial"/>
              </a:rPr>
              <a:t> Setup</a:t>
            </a:r>
            <a:endParaRPr b="1" i="0" sz="2800" u="none" cap="none" strike="noStrike">
              <a:solidFill>
                <a:schemeClr val="dk1"/>
              </a:solidFill>
              <a:latin typeface="Arial"/>
              <a:ea typeface="Arial"/>
              <a:cs typeface="Arial"/>
              <a:sym typeface="Arial"/>
            </a:endParaRPr>
          </a:p>
        </p:txBody>
      </p:sp>
      <p:sp>
        <p:nvSpPr>
          <p:cNvPr id="271" name="Google Shape;271;p3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344488" lvl="1" marL="484188" marR="0" rtl="0" algn="l">
              <a:spcBef>
                <a:spcPts val="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Create VidyoReplay components on the VidyoPortal</a:t>
            </a:r>
            <a:endParaRPr/>
          </a:p>
          <a:p>
            <a:pPr indent="-344488" lvl="1" marL="4841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Add VidyoReplay URL and components to tenant</a:t>
            </a:r>
            <a:endParaRPr/>
          </a:p>
          <a:p>
            <a:pPr indent="-344488" lvl="1" marL="4841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Allow group access to the VidyoReplay</a:t>
            </a:r>
            <a:endParaRPr/>
          </a:p>
          <a:p>
            <a:pPr indent="-344488" lvl="1" marL="4841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Configure VidyoReplay via its web UI (e.g. replayx.vidyotraining.com)</a:t>
            </a:r>
            <a:endParaRPr/>
          </a:p>
          <a:p>
            <a:pPr indent="-346075" lvl="2" marL="676275" marR="0" rtl="0" algn="l">
              <a:spcBef>
                <a:spcPts val="320"/>
              </a:spcBef>
              <a:spcAft>
                <a:spcPts val="0"/>
              </a:spcAft>
              <a:buClr>
                <a:schemeClr val="lt2"/>
              </a:buClr>
              <a:buSzPts val="1600"/>
              <a:buFont typeface="Arial"/>
              <a:buAutoNum type="alphaLcPeriod"/>
            </a:pPr>
            <a:r>
              <a:rPr b="0" i="0" lang="en-US" sz="1600" u="none" cap="none" strike="noStrike">
                <a:solidFill>
                  <a:schemeClr val="dk1"/>
                </a:solidFill>
                <a:latin typeface="Arial"/>
                <a:ea typeface="Arial"/>
                <a:cs typeface="Arial"/>
                <a:sym typeface="Arial"/>
              </a:rPr>
              <a:t>VidyoReplay (point to a valid </a:t>
            </a:r>
            <a:r>
              <a:rPr b="0" i="0" lang="en-US" sz="1600" u="sng" cap="none" strike="noStrike">
                <a:solidFill>
                  <a:schemeClr val="dk1"/>
                </a:solidFill>
                <a:latin typeface="Arial"/>
                <a:ea typeface="Arial"/>
                <a:cs typeface="Arial"/>
                <a:sym typeface="Arial"/>
              </a:rPr>
              <a:t>tenant URL</a:t>
            </a:r>
            <a:r>
              <a:rPr b="0" i="0" lang="en-US" sz="1600" u="none" cap="none" strike="noStrike">
                <a:solidFill>
                  <a:schemeClr val="dk1"/>
                </a:solidFill>
                <a:latin typeface="Arial"/>
                <a:ea typeface="Arial"/>
                <a:cs typeface="Arial"/>
                <a:sym typeface="Arial"/>
              </a:rPr>
              <a:t> and input credentials)</a:t>
            </a:r>
            <a:endParaRPr/>
          </a:p>
          <a:p>
            <a:pPr indent="-346075" lvl="2" marL="676275" marR="0" rtl="0" algn="l">
              <a:spcBef>
                <a:spcPts val="320"/>
              </a:spcBef>
              <a:spcAft>
                <a:spcPts val="0"/>
              </a:spcAft>
              <a:buClr>
                <a:schemeClr val="lt2"/>
              </a:buClr>
              <a:buSzPts val="1600"/>
              <a:buFont typeface="Arial"/>
              <a:buAutoNum type="alphaLcPeriod"/>
            </a:pPr>
            <a:r>
              <a:rPr b="0" i="0" lang="en-US" sz="1600" u="none" cap="none" strike="noStrike">
                <a:solidFill>
                  <a:schemeClr val="dk1"/>
                </a:solidFill>
                <a:latin typeface="Arial"/>
                <a:ea typeface="Arial"/>
                <a:cs typeface="Arial"/>
                <a:sym typeface="Arial"/>
              </a:rPr>
              <a:t>VidyoReplay Recorder (point to a valid </a:t>
            </a:r>
            <a:r>
              <a:rPr b="0" i="0" lang="en-US" sz="1600" u="sng" cap="none" strike="noStrike">
                <a:solidFill>
                  <a:schemeClr val="dk1"/>
                </a:solidFill>
                <a:latin typeface="Arial"/>
                <a:ea typeface="Arial"/>
                <a:cs typeface="Arial"/>
                <a:sym typeface="Arial"/>
              </a:rPr>
              <a:t>tenant URL</a:t>
            </a:r>
            <a:r>
              <a:rPr b="0" i="0" lang="en-US" sz="1600" u="none" cap="none" strike="noStrike">
                <a:solidFill>
                  <a:schemeClr val="dk1"/>
                </a:solidFill>
                <a:latin typeface="Arial"/>
                <a:ea typeface="Arial"/>
                <a:cs typeface="Arial"/>
                <a:sym typeface="Arial"/>
              </a:rPr>
              <a:t> and input credentials)</a:t>
            </a:r>
            <a:endParaRPr/>
          </a:p>
          <a:p>
            <a:pPr indent="-344488" lvl="1" marL="4841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Name VidyoReplay components (2) via the VidyoPortal’s Super Admin interface</a:t>
            </a:r>
            <a:endParaRPr/>
          </a:p>
          <a:p>
            <a:pPr indent="-344488" lvl="1" marL="484188" marR="0" rtl="0" algn="l">
              <a:spcBef>
                <a:spcPts val="320"/>
              </a:spcBef>
              <a:spcAft>
                <a:spcPts val="0"/>
              </a:spcAft>
              <a:buClr>
                <a:schemeClr val="lt2"/>
              </a:buClr>
              <a:buSzPts val="1600"/>
              <a:buFont typeface="Arial"/>
              <a:buAutoNum type="arabicPeriod"/>
            </a:pPr>
            <a:r>
              <a:rPr b="0" i="0" lang="en-US" sz="1600" u="none" cap="none" strike="noStrike">
                <a:solidFill>
                  <a:schemeClr val="dk1"/>
                </a:solidFill>
                <a:latin typeface="Arial"/>
                <a:ea typeface="Arial"/>
                <a:cs typeface="Arial"/>
                <a:sym typeface="Arial"/>
              </a:rPr>
              <a:t>Test configuration</a:t>
            </a:r>
            <a:endParaRPr/>
          </a:p>
          <a:p>
            <a:pPr indent="-346075" lvl="2" marL="676275" marR="0" rtl="0" algn="l">
              <a:spcBef>
                <a:spcPts val="320"/>
              </a:spcBef>
              <a:spcAft>
                <a:spcPts val="0"/>
              </a:spcAft>
              <a:buClr>
                <a:schemeClr val="lt2"/>
              </a:buClr>
              <a:buSzPts val="1600"/>
              <a:buFont typeface="Arial"/>
              <a:buAutoNum type="alphaLcPeriod"/>
            </a:pPr>
            <a:r>
              <a:rPr b="0" i="0" lang="en-US" sz="1600" u="none" cap="none" strike="noStrike">
                <a:solidFill>
                  <a:schemeClr val="dk1"/>
                </a:solidFill>
                <a:latin typeface="Arial"/>
                <a:ea typeface="Arial"/>
                <a:cs typeface="Arial"/>
                <a:sym typeface="Arial"/>
              </a:rPr>
              <a:t>Join your room and record </a:t>
            </a:r>
            <a:endParaRPr b="0" i="0" sz="1600" u="none" cap="none" strike="noStrike">
              <a:solidFill>
                <a:schemeClr val="dk1"/>
              </a:solidFill>
              <a:latin typeface="Arial"/>
              <a:ea typeface="Arial"/>
              <a:cs typeface="Arial"/>
              <a:sym typeface="Arial"/>
            </a:endParaRPr>
          </a:p>
          <a:p>
            <a:pPr indent="-346075" lvl="2" marL="676275" marR="0" rtl="0" algn="l">
              <a:spcBef>
                <a:spcPts val="320"/>
              </a:spcBef>
              <a:spcAft>
                <a:spcPts val="0"/>
              </a:spcAft>
              <a:buClr>
                <a:schemeClr val="lt2"/>
              </a:buClr>
              <a:buSzPts val="1600"/>
              <a:buFont typeface="Arial"/>
              <a:buAutoNum type="alphaLcPeriod"/>
            </a:pPr>
            <a:r>
              <a:rPr b="0" i="0" lang="en-US" sz="1600" u="none" cap="none" strike="noStrike">
                <a:solidFill>
                  <a:schemeClr val="dk1"/>
                </a:solidFill>
                <a:latin typeface="Arial"/>
                <a:ea typeface="Arial"/>
                <a:cs typeface="Arial"/>
                <a:sym typeface="Arial"/>
              </a:rPr>
              <a:t>Access the VidyoReplay Library and play the recorded conference.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b="0" i="0" sz="2500" u="none" cap="none" strike="noStrike">
              <a:solidFill>
                <a:schemeClr val="dk1"/>
              </a:solidFill>
              <a:latin typeface="Arial"/>
              <a:ea typeface="Arial"/>
              <a:cs typeface="Arial"/>
              <a:sym typeface="Arial"/>
            </a:endParaRPr>
          </a:p>
        </p:txBody>
      </p:sp>
      <p:sp>
        <p:nvSpPr>
          <p:cNvPr id="277" name="Google Shape;277;p3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Completing the VidyoReplay setup</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278" name="Google Shape;278;p37"/>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279" name="Google Shape;279;p37"/>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280" name="Google Shape;280;p37"/>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VidyoReplay Setup - </a:t>
            </a:r>
            <a:r>
              <a:rPr b="1" i="0" lang="en-US" sz="2500" u="none" cap="none" strike="noStrike">
                <a:solidFill>
                  <a:schemeClr val="dk1"/>
                </a:solidFill>
                <a:latin typeface="Arial"/>
                <a:ea typeface="Arial"/>
                <a:cs typeface="Arial"/>
                <a:sym typeface="Arial"/>
              </a:rPr>
              <a:t>Lab Exercise #11</a:t>
            </a:r>
            <a:endParaRPr b="1" i="0" sz="2500" u="none" cap="none" strike="noStrike">
              <a:solidFill>
                <a:schemeClr val="dk1"/>
              </a:solidFill>
              <a:latin typeface="Arial"/>
              <a:ea typeface="Arial"/>
              <a:cs typeface="Arial"/>
              <a:sym typeface="Arial"/>
            </a:endParaRPr>
          </a:p>
        </p:txBody>
      </p:sp>
      <p:sp>
        <p:nvSpPr>
          <p:cNvPr id="286" name="Google Shape;286;p3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following</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the VidyoReplay for use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Assign the VidyoReplay to your primary tenant (e.g. teamx.vidyotraining.com)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Allow your primary tenant, to use the VidyoReplay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Edit the recording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Change the name of the recording to ‘Training Exercise Recording’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Assign the following PIN code to the recorded video: 4321</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Email a link of the recording to yourself</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Launch the ‘Training Exercise Recording’ via the email link</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9"/>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chemeClr val="lt1"/>
                </a:solidFill>
                <a:latin typeface="Arial"/>
                <a:ea typeface="Arial"/>
                <a:cs typeface="Arial"/>
                <a:sym typeface="Arial"/>
              </a:rPr>
              <a:t>VidyoGateway Setup and Use</a:t>
            </a:r>
            <a:endParaRPr b="0" i="0" sz="1600" u="none" cap="none" strike="noStrike">
              <a:solidFill>
                <a:schemeClr val="lt1"/>
              </a:solidFill>
              <a:latin typeface="Arial"/>
              <a:ea typeface="Arial"/>
              <a:cs typeface="Arial"/>
              <a:sym typeface="Arial"/>
            </a:endParaRPr>
          </a:p>
        </p:txBody>
      </p:sp>
      <p:pic>
        <p:nvPicPr>
          <p:cNvPr id="293" name="Google Shape;293;p39"/>
          <p:cNvPicPr preferRelativeResize="0"/>
          <p:nvPr/>
        </p:nvPicPr>
        <p:blipFill rotWithShape="1">
          <a:blip r:embed="rId3">
            <a:alphaModFix/>
          </a:blip>
          <a:srcRect b="0" l="0" r="0" t="0"/>
          <a:stretch/>
        </p:blipFill>
        <p:spPr>
          <a:xfrm>
            <a:off x="2667000" y="3682272"/>
            <a:ext cx="2085975" cy="12425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VidyoGateway Models - </a:t>
            </a:r>
            <a:r>
              <a:rPr b="1" i="0" lang="en-US" sz="2500" u="none" cap="none" strike="noStrike">
                <a:solidFill>
                  <a:schemeClr val="dk1"/>
                </a:solidFill>
                <a:latin typeface="Arial"/>
                <a:ea typeface="Arial"/>
                <a:cs typeface="Arial"/>
                <a:sym typeface="Arial"/>
              </a:rPr>
              <a:t>Specifications</a:t>
            </a:r>
            <a:endParaRPr b="1" i="0" sz="2500" u="none" cap="none" strike="noStrike">
              <a:solidFill>
                <a:schemeClr val="dk1"/>
              </a:solidFill>
              <a:latin typeface="Arial"/>
              <a:ea typeface="Arial"/>
              <a:cs typeface="Arial"/>
              <a:sym typeface="Arial"/>
            </a:endParaRPr>
          </a:p>
        </p:txBody>
      </p:sp>
      <p:sp>
        <p:nvSpPr>
          <p:cNvPr id="299" name="Google Shape;299;p40"/>
          <p:cNvSpPr txBox="1"/>
          <p:nvPr>
            <p:ph idx="1" type="body"/>
          </p:nvPr>
        </p:nvSpPr>
        <p:spPr>
          <a:xfrm>
            <a:off x="304800" y="819150"/>
            <a:ext cx="8305800" cy="17526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Appliance rack-mountable 1U servers connecting legacy SIP &amp; H.323 equipment to the Vidyo network</a:t>
            </a:r>
            <a:br>
              <a:rPr b="0" i="0" lang="en-US" sz="1600" u="none" cap="none" strike="noStrike">
                <a:solidFill>
                  <a:schemeClr val="dk1"/>
                </a:solidFill>
                <a:latin typeface="Arial"/>
                <a:ea typeface="Arial"/>
                <a:cs typeface="Arial"/>
                <a:sym typeface="Arial"/>
              </a:rPr>
            </a:b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39700" lvl="0" marL="228600" marR="0" rtl="0" algn="l">
              <a:spcBef>
                <a:spcPts val="280"/>
              </a:spcBef>
              <a:spcAft>
                <a:spcPts val="0"/>
              </a:spcAft>
              <a:buClr>
                <a:srgbClr val="3495DA"/>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300" name="Google Shape;300;p40"/>
          <p:cNvGrpSpPr/>
          <p:nvPr/>
        </p:nvGrpSpPr>
        <p:grpSpPr>
          <a:xfrm>
            <a:off x="990600" y="1175235"/>
            <a:ext cx="7400167" cy="1434024"/>
            <a:chOff x="-8112642" y="2198400"/>
            <a:chExt cx="15172915" cy="2940248"/>
          </a:xfrm>
        </p:grpSpPr>
        <p:pic>
          <p:nvPicPr>
            <p:cNvPr id="301" name="Google Shape;301;p40"/>
            <p:cNvPicPr preferRelativeResize="0"/>
            <p:nvPr/>
          </p:nvPicPr>
          <p:blipFill rotWithShape="1">
            <a:blip r:embed="rId3">
              <a:alphaModFix/>
            </a:blip>
            <a:srcRect b="10722" l="6795" r="9631" t="40126"/>
            <a:stretch/>
          </p:blipFill>
          <p:spPr>
            <a:xfrm>
              <a:off x="1089142" y="2230180"/>
              <a:ext cx="5971131" cy="1640631"/>
            </a:xfrm>
            <a:prstGeom prst="rect">
              <a:avLst/>
            </a:prstGeom>
            <a:noFill/>
            <a:ln>
              <a:noFill/>
            </a:ln>
          </p:spPr>
        </p:pic>
        <p:pic>
          <p:nvPicPr>
            <p:cNvPr id="302" name="Google Shape;302;p40"/>
            <p:cNvPicPr preferRelativeResize="0"/>
            <p:nvPr/>
          </p:nvPicPr>
          <p:blipFill rotWithShape="1">
            <a:blip r:embed="rId4">
              <a:alphaModFix/>
            </a:blip>
            <a:srcRect b="9067" l="3747" r="5026" t="42338"/>
            <a:stretch/>
          </p:blipFill>
          <p:spPr>
            <a:xfrm>
              <a:off x="1209054" y="3571600"/>
              <a:ext cx="5851219" cy="1567048"/>
            </a:xfrm>
            <a:prstGeom prst="rect">
              <a:avLst/>
            </a:prstGeom>
            <a:noFill/>
            <a:ln>
              <a:noFill/>
            </a:ln>
          </p:spPr>
        </p:pic>
        <p:pic>
          <p:nvPicPr>
            <p:cNvPr id="303" name="Google Shape;303;p40"/>
            <p:cNvPicPr preferRelativeResize="0"/>
            <p:nvPr/>
          </p:nvPicPr>
          <p:blipFill rotWithShape="1">
            <a:blip r:embed="rId3">
              <a:alphaModFix/>
            </a:blip>
            <a:srcRect b="10722" l="6795" r="9631" t="40126"/>
            <a:stretch/>
          </p:blipFill>
          <p:spPr>
            <a:xfrm>
              <a:off x="-8112642" y="2198400"/>
              <a:ext cx="6086646" cy="1672411"/>
            </a:xfrm>
            <a:prstGeom prst="rect">
              <a:avLst/>
            </a:prstGeom>
            <a:noFill/>
            <a:ln>
              <a:noFill/>
            </a:ln>
          </p:spPr>
        </p:pic>
        <p:pic>
          <p:nvPicPr>
            <p:cNvPr id="304" name="Google Shape;304;p40"/>
            <p:cNvPicPr preferRelativeResize="0"/>
            <p:nvPr/>
          </p:nvPicPr>
          <p:blipFill rotWithShape="1">
            <a:blip r:embed="rId5">
              <a:alphaModFix/>
            </a:blip>
            <a:srcRect b="12984" l="8984" r="8517" t="48015"/>
            <a:stretch/>
          </p:blipFill>
          <p:spPr>
            <a:xfrm>
              <a:off x="-7911644" y="3870811"/>
              <a:ext cx="5684649" cy="1267836"/>
            </a:xfrm>
            <a:prstGeom prst="rect">
              <a:avLst/>
            </a:prstGeom>
            <a:noFill/>
            <a:ln>
              <a:noFill/>
            </a:ln>
          </p:spPr>
        </p:pic>
      </p:grpSp>
      <p:sp>
        <p:nvSpPr>
          <p:cNvPr id="305" name="Google Shape;305;p40"/>
          <p:cNvSpPr txBox="1"/>
          <p:nvPr/>
        </p:nvSpPr>
        <p:spPr>
          <a:xfrm>
            <a:off x="260783" y="2662660"/>
            <a:ext cx="3249095" cy="243143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VidyoGateway - Dell 210 chassis</a:t>
            </a:r>
            <a:endParaRPr/>
          </a:p>
          <a:p>
            <a:pPr indent="0" lvl="0" marL="0" marR="0" rtl="0" algn="l">
              <a:spcBef>
                <a:spcPts val="0"/>
              </a:spcBef>
              <a:spcAft>
                <a:spcPts val="0"/>
              </a:spcAft>
              <a:buNone/>
            </a:pPr>
            <a:r>
              <a:t/>
            </a:r>
            <a:endParaRPr b="1" sz="1600">
              <a:solidFill>
                <a:schemeClr val="dk1"/>
              </a:solidFill>
              <a:latin typeface="Arial"/>
              <a:ea typeface="Arial"/>
              <a:cs typeface="Arial"/>
              <a:sym typeface="Arial"/>
            </a:endParaRPr>
          </a:p>
          <a:p>
            <a:pPr indent="0" lvl="0" marL="0" marR="0" rtl="0" algn="l">
              <a:spcBef>
                <a:spcPts val="0"/>
              </a:spcBef>
              <a:spcAft>
                <a:spcPts val="0"/>
              </a:spcAft>
              <a:buNone/>
            </a:pPr>
            <a:r>
              <a:rPr b="1" lang="en-US" sz="1600">
                <a:solidFill>
                  <a:schemeClr val="dk1"/>
                </a:solidFill>
                <a:latin typeface="Arial"/>
                <a:ea typeface="Arial"/>
                <a:cs typeface="Arial"/>
                <a:sym typeface="Arial"/>
              </a:rPr>
              <a:t>Capacity</a:t>
            </a:r>
            <a:endParaRPr/>
          </a:p>
          <a:p>
            <a:pPr indent="0" lvl="0" marL="0" marR="0" rtl="0" algn="l">
              <a:spcBef>
                <a:spcPts val="0"/>
              </a:spcBef>
              <a:spcAft>
                <a:spcPts val="0"/>
              </a:spcAft>
              <a:buNone/>
            </a:pPr>
            <a:r>
              <a:t/>
            </a:r>
            <a:endParaRPr b="1"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x HD-720P30 @ 1 Mbps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4 x 4CIF (SD) @ 512 Kbps</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12 x CIF @384</a:t>
            </a:r>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50 x voice</a:t>
            </a:r>
            <a:endParaRPr/>
          </a:p>
          <a:p>
            <a:pPr indent="-190500" lvl="0" marL="34290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306" name="Google Shape;306;p40"/>
          <p:cNvSpPr txBox="1"/>
          <p:nvPr/>
        </p:nvSpPr>
        <p:spPr>
          <a:xfrm>
            <a:off x="4546721" y="2753439"/>
            <a:ext cx="3938771" cy="2431435"/>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0" i="0" lang="en-US" sz="1600" u="none" cap="none" strike="noStrike">
                <a:solidFill>
                  <a:schemeClr val="dk1"/>
                </a:solidFill>
                <a:latin typeface="Arial"/>
                <a:ea typeface="Arial"/>
                <a:cs typeface="Arial"/>
                <a:sym typeface="Arial"/>
              </a:rPr>
              <a:t>VidyoGateway XL - Dell 410 chassis</a:t>
            </a:r>
            <a:endParaRPr/>
          </a:p>
          <a:p>
            <a:pPr indent="0" lvl="1" marL="457200" marR="0" rtl="0" algn="l">
              <a:spcBef>
                <a:spcPts val="0"/>
              </a:spcBef>
              <a:spcAft>
                <a:spcPts val="0"/>
              </a:spcAft>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1" marL="457200" marR="0" rtl="0" algn="l">
              <a:spcBef>
                <a:spcPts val="0"/>
              </a:spcBef>
              <a:spcAft>
                <a:spcPts val="0"/>
              </a:spcAft>
              <a:buNone/>
            </a:pPr>
            <a:r>
              <a:rPr b="1" i="0" lang="en-US" sz="1600" u="none" cap="none" strike="noStrike">
                <a:solidFill>
                  <a:schemeClr val="dk1"/>
                </a:solidFill>
                <a:latin typeface="Arial"/>
                <a:ea typeface="Arial"/>
                <a:cs typeface="Arial"/>
                <a:sym typeface="Arial"/>
              </a:rPr>
              <a:t>Capacity</a:t>
            </a:r>
            <a:endParaRPr/>
          </a:p>
          <a:p>
            <a:pPr indent="0" lvl="1" marL="457200" marR="0" rtl="0" algn="l">
              <a:spcBef>
                <a:spcPts val="0"/>
              </a:spcBef>
              <a:spcAft>
                <a:spcPts val="0"/>
              </a:spcAft>
              <a:buNone/>
            </a:pPr>
            <a:r>
              <a:t/>
            </a:r>
            <a:endParaRPr b="1" i="0" sz="1600" u="none" cap="none" strike="noStrike">
              <a:solidFill>
                <a:schemeClr val="dk1"/>
              </a:solidFill>
              <a:latin typeface="Arial"/>
              <a:ea typeface="Arial"/>
              <a:cs typeface="Arial"/>
              <a:sym typeface="Arial"/>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5 x HD-720P30 @ 1 Mbps</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15 x 4CIF (SD) @ 512 Kbps</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25 x CIF @ 384 kbps</a:t>
            </a:r>
            <a:endParaRPr/>
          </a:p>
          <a:p>
            <a:pPr indent="-285750" lvl="1" marL="742950" marR="0" rtl="0" algn="l">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50 x voice</a:t>
            </a:r>
            <a:endParaRPr/>
          </a:p>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2 - </a:t>
            </a:r>
            <a:r>
              <a:rPr b="1" i="0" lang="en-US" sz="2500" u="none" cap="none" strike="noStrike">
                <a:solidFill>
                  <a:schemeClr val="dk1"/>
                </a:solidFill>
                <a:latin typeface="Arial"/>
                <a:ea typeface="Arial"/>
                <a:cs typeface="Arial"/>
                <a:sym typeface="Arial"/>
              </a:rPr>
              <a:t>Training Objectives</a:t>
            </a:r>
            <a:endParaRPr b="0" i="0" sz="2500" u="none" cap="none" strike="noStrike">
              <a:solidFill>
                <a:schemeClr val="dk1"/>
              </a:solidFill>
              <a:latin typeface="Arial"/>
              <a:ea typeface="Arial"/>
              <a:cs typeface="Arial"/>
              <a:sym typeface="Arial"/>
            </a:endParaRPr>
          </a:p>
        </p:txBody>
      </p:sp>
      <p:sp>
        <p:nvSpPr>
          <p:cNvPr id="89" name="Google Shape;89;p14"/>
          <p:cNvSpPr txBox="1"/>
          <p:nvPr>
            <p:ph idx="1" type="body"/>
          </p:nvPr>
        </p:nvSpPr>
        <p:spPr>
          <a:xfrm>
            <a:off x="304800" y="8191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50000"/>
              </a:lnSpc>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available VidyoRoom system models/revisions</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a VidyoRoom system</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List and describe the supported VidyoRoom system cameras</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 or Host a video conference with a VidyoRoom system</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 the VidyoRemote to conduct in and out of conference functions</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Remotely administer a VidyoRoom system</a:t>
            </a:r>
            <a:endParaRPr/>
          </a:p>
          <a:p>
            <a:pPr indent="-228600" lvl="0" marL="228600" marR="0" rtl="0" algn="l">
              <a:lnSpc>
                <a:spcPct val="150000"/>
              </a:lnSpc>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Restore a VidyoRoom to its default state</a:t>
            </a:r>
            <a:endParaRPr/>
          </a:p>
          <a:p>
            <a:pPr indent="-127000" lvl="0" marL="228600" marR="0" rtl="0" algn="l">
              <a:lnSpc>
                <a:spcPct val="150000"/>
              </a:lnSpc>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VidyoGateway Initial Setup - </a:t>
            </a:r>
            <a:r>
              <a:rPr b="1" i="0" lang="en-US" sz="2500" u="none" cap="none" strike="noStrike">
                <a:solidFill>
                  <a:schemeClr val="dk1"/>
                </a:solidFill>
                <a:latin typeface="Arial"/>
                <a:ea typeface="Arial"/>
                <a:cs typeface="Arial"/>
                <a:sym typeface="Arial"/>
              </a:rPr>
              <a:t>Lab Exercise #12</a:t>
            </a:r>
            <a:endParaRPr/>
          </a:p>
        </p:txBody>
      </p:sp>
      <p:sp>
        <p:nvSpPr>
          <p:cNvPr id="312" name="Google Shape;312;p4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2000" u="none" cap="none" strike="noStrike">
                <a:solidFill>
                  <a:schemeClr val="dk1"/>
                </a:solidFill>
                <a:latin typeface="Arial"/>
                <a:ea typeface="Arial"/>
                <a:cs typeface="Arial"/>
                <a:sym typeface="Arial"/>
              </a:rPr>
              <a:t>Use the provided lab exercise document to complete the following objectives:</a:t>
            </a:r>
            <a:endParaRPr/>
          </a:p>
          <a:p>
            <a:pPr indent="-101600" lvl="0" marL="228600" marR="0" rtl="0" algn="l">
              <a:spcBef>
                <a:spcPts val="400"/>
              </a:spcBef>
              <a:spcAft>
                <a:spcPts val="0"/>
              </a:spcAft>
              <a:buClr>
                <a:srgbClr val="3495DA"/>
              </a:buClr>
              <a:buSzPts val="2000"/>
              <a:buFont typeface="Arial"/>
              <a:buNone/>
            </a:pPr>
            <a:r>
              <a:t/>
            </a:r>
            <a:endParaRPr b="0" i="0" sz="2000" u="none" cap="none" strike="noStrike">
              <a:solidFill>
                <a:schemeClr val="dk1"/>
              </a:solidFill>
              <a:latin typeface="Arial"/>
              <a:ea typeface="Arial"/>
              <a:cs typeface="Arial"/>
              <a:sym typeface="Arial"/>
            </a:endParaRPr>
          </a:p>
          <a:p>
            <a:pPr indent="-228600" lvl="0" marL="228600" marR="0" rtl="0" algn="l">
              <a:spcBef>
                <a:spcPts val="400"/>
              </a:spcBef>
              <a:spcAft>
                <a:spcPts val="0"/>
              </a:spcAft>
              <a:buClr>
                <a:srgbClr val="3495DA"/>
              </a:buClr>
              <a:buSzPts val="2000"/>
              <a:buFont typeface="Arial"/>
              <a:buChar char="•"/>
            </a:pPr>
            <a:r>
              <a:rPr b="0" i="0" lang="en-US" sz="2000" u="none" cap="none" strike="noStrike">
                <a:solidFill>
                  <a:schemeClr val="dk1"/>
                </a:solidFill>
                <a:latin typeface="Arial"/>
                <a:ea typeface="Arial"/>
                <a:cs typeface="Arial"/>
                <a:sym typeface="Arial"/>
              </a:rPr>
              <a:t>SSH to the VidyoGateway</a:t>
            </a:r>
            <a:endParaRPr/>
          </a:p>
          <a:p>
            <a:pPr indent="-228600" lvl="0" marL="228600" marR="0" rtl="0" algn="l">
              <a:spcBef>
                <a:spcPts val="400"/>
              </a:spcBef>
              <a:spcAft>
                <a:spcPts val="0"/>
              </a:spcAft>
              <a:buClr>
                <a:srgbClr val="3495DA"/>
              </a:buClr>
              <a:buSzPts val="2000"/>
              <a:buFont typeface="Arial"/>
              <a:buChar char="•"/>
            </a:pPr>
            <a:r>
              <a:rPr b="0" i="0" lang="en-US" sz="2000" u="none" cap="none" strike="noStrike">
                <a:solidFill>
                  <a:schemeClr val="dk1"/>
                </a:solidFill>
                <a:latin typeface="Arial"/>
                <a:ea typeface="Arial"/>
                <a:cs typeface="Arial"/>
                <a:sym typeface="Arial"/>
              </a:rPr>
              <a:t>Configure your VidyoGateway with your assigned IPN / DNS settings (refer to exercise sheet)</a:t>
            </a:r>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p:nvPr/>
        </p:nvSpPr>
        <p:spPr>
          <a:xfrm>
            <a:off x="531813" y="3694242"/>
            <a:ext cx="2744787"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318" name="Google Shape;318;p4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Connecting One Legacy System</a:t>
            </a:r>
            <a:endParaRPr b="1" i="0" sz="2500" u="none" cap="none" strike="noStrike">
              <a:solidFill>
                <a:srgbClr val="171717"/>
              </a:solidFill>
              <a:latin typeface="Arial"/>
              <a:ea typeface="Arial"/>
              <a:cs typeface="Arial"/>
              <a:sym typeface="Arial"/>
            </a:endParaRPr>
          </a:p>
        </p:txBody>
      </p:sp>
      <p:sp>
        <p:nvSpPr>
          <p:cNvPr id="319" name="Google Shape;319;p42"/>
          <p:cNvSpPr txBox="1"/>
          <p:nvPr>
            <p:ph idx="1" type="body"/>
          </p:nvPr>
        </p:nvSpPr>
        <p:spPr>
          <a:xfrm>
            <a:off x="294481" y="85336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rgbClr val="171717"/>
                </a:solidFill>
                <a:latin typeface="Arial"/>
                <a:ea typeface="Arial"/>
                <a:cs typeface="Arial"/>
                <a:sym typeface="Arial"/>
              </a:rPr>
              <a:t>Multiple Vidyo users participating on a conference with a single legacy device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rgbClr val="171717"/>
              </a:solidFill>
              <a:latin typeface="Arial"/>
              <a:ea typeface="Arial"/>
              <a:cs typeface="Arial"/>
              <a:sym typeface="Arial"/>
            </a:endParaRPr>
          </a:p>
        </p:txBody>
      </p:sp>
      <p:sp>
        <p:nvSpPr>
          <p:cNvPr id="320" name="Google Shape;320;p42"/>
          <p:cNvSpPr/>
          <p:nvPr/>
        </p:nvSpPr>
        <p:spPr>
          <a:xfrm>
            <a:off x="3276600" y="3701790"/>
            <a:ext cx="4964906"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grpSp>
        <p:nvGrpSpPr>
          <p:cNvPr id="321" name="Google Shape;321;p42"/>
          <p:cNvGrpSpPr/>
          <p:nvPr/>
        </p:nvGrpSpPr>
        <p:grpSpPr>
          <a:xfrm>
            <a:off x="2366962" y="1404079"/>
            <a:ext cx="6015038" cy="2177480"/>
            <a:chOff x="2089272" y="3556729"/>
            <a:chExt cx="6015038" cy="2177480"/>
          </a:xfrm>
        </p:grpSpPr>
        <p:sp>
          <p:nvSpPr>
            <p:cNvPr id="322" name="Google Shape;322;p42"/>
            <p:cNvSpPr txBox="1"/>
            <p:nvPr/>
          </p:nvSpPr>
          <p:spPr>
            <a:xfrm>
              <a:off x="2089272" y="4821238"/>
              <a:ext cx="1595438"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VidyoGateway™</a:t>
              </a:r>
              <a:endParaRPr sz="1000">
                <a:solidFill>
                  <a:srgbClr val="171717"/>
                </a:solidFill>
                <a:latin typeface="Tahoma"/>
                <a:ea typeface="Tahoma"/>
                <a:cs typeface="Tahoma"/>
                <a:sym typeface="Tahoma"/>
              </a:endParaRPr>
            </a:p>
          </p:txBody>
        </p:sp>
        <p:sp>
          <p:nvSpPr>
            <p:cNvPr id="323" name="Google Shape;323;p42"/>
            <p:cNvSpPr txBox="1"/>
            <p:nvPr/>
          </p:nvSpPr>
          <p:spPr>
            <a:xfrm>
              <a:off x="4751510" y="4797425"/>
              <a:ext cx="1416050"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VidyoRouter™</a:t>
              </a:r>
              <a:endParaRPr sz="1000">
                <a:solidFill>
                  <a:srgbClr val="171717"/>
                </a:solidFill>
                <a:latin typeface="Tahoma"/>
                <a:ea typeface="Tahoma"/>
                <a:cs typeface="Tahoma"/>
                <a:sym typeface="Tahoma"/>
              </a:endParaRPr>
            </a:p>
          </p:txBody>
        </p:sp>
        <p:pic>
          <p:nvPicPr>
            <p:cNvPr descr="lapptop.jpg" id="324" name="Google Shape;324;p42"/>
            <p:cNvPicPr preferRelativeResize="0"/>
            <p:nvPr/>
          </p:nvPicPr>
          <p:blipFill rotWithShape="1">
            <a:blip r:embed="rId3">
              <a:alphaModFix/>
            </a:blip>
            <a:srcRect b="0" l="0" r="0" t="0"/>
            <a:stretch/>
          </p:blipFill>
          <p:spPr>
            <a:xfrm>
              <a:off x="7270873" y="3556729"/>
              <a:ext cx="833437" cy="731838"/>
            </a:xfrm>
            <a:prstGeom prst="rect">
              <a:avLst/>
            </a:prstGeom>
            <a:noFill/>
            <a:ln>
              <a:noFill/>
            </a:ln>
          </p:spPr>
        </p:pic>
        <p:pic>
          <p:nvPicPr>
            <p:cNvPr descr="9 videos image.bmp" id="325" name="Google Shape;325;p42"/>
            <p:cNvPicPr preferRelativeResize="0"/>
            <p:nvPr/>
          </p:nvPicPr>
          <p:blipFill rotWithShape="1">
            <a:blip r:embed="rId4">
              <a:alphaModFix/>
            </a:blip>
            <a:srcRect b="0" l="0" r="0" t="0"/>
            <a:stretch/>
          </p:blipFill>
          <p:spPr>
            <a:xfrm>
              <a:off x="7416923" y="3621817"/>
              <a:ext cx="534987" cy="334962"/>
            </a:xfrm>
            <a:prstGeom prst="rect">
              <a:avLst/>
            </a:prstGeom>
            <a:noFill/>
            <a:ln>
              <a:noFill/>
            </a:ln>
          </p:spPr>
        </p:pic>
        <p:pic>
          <p:nvPicPr>
            <p:cNvPr descr="lapptop.jpg" id="326" name="Google Shape;326;p42"/>
            <p:cNvPicPr preferRelativeResize="0"/>
            <p:nvPr/>
          </p:nvPicPr>
          <p:blipFill rotWithShape="1">
            <a:blip r:embed="rId3">
              <a:alphaModFix/>
            </a:blip>
            <a:srcRect b="0" l="0" r="0" t="0"/>
            <a:stretch/>
          </p:blipFill>
          <p:spPr>
            <a:xfrm>
              <a:off x="7253288" y="4283075"/>
              <a:ext cx="833437" cy="731838"/>
            </a:xfrm>
            <a:prstGeom prst="rect">
              <a:avLst/>
            </a:prstGeom>
            <a:noFill/>
            <a:ln>
              <a:noFill/>
            </a:ln>
          </p:spPr>
        </p:pic>
        <p:pic>
          <p:nvPicPr>
            <p:cNvPr descr="9 videos image.bmp" id="327" name="Google Shape;327;p42"/>
            <p:cNvPicPr preferRelativeResize="0"/>
            <p:nvPr/>
          </p:nvPicPr>
          <p:blipFill rotWithShape="1">
            <a:blip r:embed="rId4">
              <a:alphaModFix/>
            </a:blip>
            <a:srcRect b="0" l="0" r="0" t="0"/>
            <a:stretch/>
          </p:blipFill>
          <p:spPr>
            <a:xfrm>
              <a:off x="7399338" y="4348163"/>
              <a:ext cx="534987" cy="334962"/>
            </a:xfrm>
            <a:prstGeom prst="rect">
              <a:avLst/>
            </a:prstGeom>
            <a:noFill/>
            <a:ln>
              <a:noFill/>
            </a:ln>
          </p:spPr>
        </p:pic>
        <p:pic>
          <p:nvPicPr>
            <p:cNvPr descr="lapptop.jpg" id="328" name="Google Shape;328;p42"/>
            <p:cNvPicPr preferRelativeResize="0"/>
            <p:nvPr/>
          </p:nvPicPr>
          <p:blipFill rotWithShape="1">
            <a:blip r:embed="rId3">
              <a:alphaModFix/>
            </a:blip>
            <a:srcRect b="0" l="0" r="0" t="0"/>
            <a:stretch/>
          </p:blipFill>
          <p:spPr>
            <a:xfrm>
              <a:off x="7247487" y="5002371"/>
              <a:ext cx="833437" cy="731838"/>
            </a:xfrm>
            <a:prstGeom prst="rect">
              <a:avLst/>
            </a:prstGeom>
            <a:noFill/>
            <a:ln>
              <a:noFill/>
            </a:ln>
          </p:spPr>
        </p:pic>
        <p:pic>
          <p:nvPicPr>
            <p:cNvPr descr="9 videos image.bmp" id="329" name="Google Shape;329;p42"/>
            <p:cNvPicPr preferRelativeResize="0"/>
            <p:nvPr/>
          </p:nvPicPr>
          <p:blipFill rotWithShape="1">
            <a:blip r:embed="rId4">
              <a:alphaModFix/>
            </a:blip>
            <a:srcRect b="0" l="0" r="0" t="0"/>
            <a:stretch/>
          </p:blipFill>
          <p:spPr>
            <a:xfrm>
              <a:off x="7393537" y="5067459"/>
              <a:ext cx="534987" cy="334962"/>
            </a:xfrm>
            <a:prstGeom prst="rect">
              <a:avLst/>
            </a:prstGeom>
            <a:noFill/>
            <a:ln>
              <a:noFill/>
            </a:ln>
          </p:spPr>
        </p:pic>
      </p:grpSp>
      <p:pic>
        <p:nvPicPr>
          <p:cNvPr id="330" name="Google Shape;330;p42"/>
          <p:cNvPicPr preferRelativeResize="0"/>
          <p:nvPr/>
        </p:nvPicPr>
        <p:blipFill rotWithShape="1">
          <a:blip r:embed="rId5">
            <a:alphaModFix/>
          </a:blip>
          <a:srcRect b="10722" l="6795" r="9631" t="40126"/>
          <a:stretch/>
        </p:blipFill>
        <p:spPr>
          <a:xfrm>
            <a:off x="5029200" y="2310816"/>
            <a:ext cx="1400220" cy="384725"/>
          </a:xfrm>
          <a:prstGeom prst="rect">
            <a:avLst/>
          </a:prstGeom>
          <a:noFill/>
          <a:ln>
            <a:noFill/>
          </a:ln>
        </p:spPr>
      </p:pic>
      <p:pic>
        <p:nvPicPr>
          <p:cNvPr id="331" name="Google Shape;331;p42"/>
          <p:cNvPicPr preferRelativeResize="0"/>
          <p:nvPr/>
        </p:nvPicPr>
        <p:blipFill rotWithShape="1">
          <a:blip r:embed="rId5">
            <a:alphaModFix/>
          </a:blip>
          <a:srcRect b="10722" l="6795" r="9631" t="40126"/>
          <a:stretch/>
        </p:blipFill>
        <p:spPr>
          <a:xfrm>
            <a:off x="2562180" y="2303981"/>
            <a:ext cx="1400220" cy="384725"/>
          </a:xfrm>
          <a:prstGeom prst="rect">
            <a:avLst/>
          </a:prstGeom>
          <a:noFill/>
          <a:ln>
            <a:noFill/>
          </a:ln>
        </p:spPr>
      </p:pic>
      <p:pic>
        <p:nvPicPr>
          <p:cNvPr descr="http://www.mysocietyonline.com/images/plycomcart2.jpg" id="332" name="Google Shape;332;p42"/>
          <p:cNvPicPr preferRelativeResize="0"/>
          <p:nvPr/>
        </p:nvPicPr>
        <p:blipFill rotWithShape="1">
          <a:blip r:embed="rId6">
            <a:alphaModFix/>
          </a:blip>
          <a:srcRect b="50000" l="0" r="0" t="0"/>
          <a:stretch/>
        </p:blipFill>
        <p:spPr>
          <a:xfrm>
            <a:off x="838200" y="2313731"/>
            <a:ext cx="670461" cy="454154"/>
          </a:xfrm>
          <a:prstGeom prst="rect">
            <a:avLst/>
          </a:prstGeom>
          <a:noFill/>
          <a:ln>
            <a:noFill/>
          </a:ln>
        </p:spPr>
      </p:pic>
      <p:cxnSp>
        <p:nvCxnSpPr>
          <p:cNvPr id="333" name="Google Shape;333;p42"/>
          <p:cNvCxnSpPr/>
          <p:nvPr/>
        </p:nvCxnSpPr>
        <p:spPr>
          <a:xfrm>
            <a:off x="4017963" y="2547815"/>
            <a:ext cx="1011237" cy="0"/>
          </a:xfrm>
          <a:prstGeom prst="straightConnector1">
            <a:avLst/>
          </a:prstGeom>
          <a:noFill/>
          <a:ln cap="flat" cmpd="sng" w="28575">
            <a:solidFill>
              <a:srgbClr val="171717"/>
            </a:solidFill>
            <a:prstDash val="solid"/>
            <a:round/>
            <a:headEnd len="med" w="med" type="stealth"/>
            <a:tailEnd len="med" w="med" type="stealth"/>
          </a:ln>
        </p:spPr>
      </p:cxnSp>
      <p:cxnSp>
        <p:nvCxnSpPr>
          <p:cNvPr id="334" name="Google Shape;334;p42"/>
          <p:cNvCxnSpPr>
            <a:endCxn id="324" idx="1"/>
          </p:cNvCxnSpPr>
          <p:nvPr/>
        </p:nvCxnSpPr>
        <p:spPr>
          <a:xfrm flipH="1" rot="10800000">
            <a:off x="6445163" y="1769998"/>
            <a:ext cx="1103400" cy="733200"/>
          </a:xfrm>
          <a:prstGeom prst="straightConnector1">
            <a:avLst/>
          </a:prstGeom>
          <a:noFill/>
          <a:ln cap="flat" cmpd="sng" w="28575">
            <a:solidFill>
              <a:srgbClr val="171717"/>
            </a:solidFill>
            <a:prstDash val="solid"/>
            <a:round/>
            <a:headEnd len="med" w="med" type="stealth"/>
            <a:tailEnd len="med" w="med" type="stealth"/>
          </a:ln>
        </p:spPr>
      </p:cxnSp>
      <p:cxnSp>
        <p:nvCxnSpPr>
          <p:cNvPr id="335" name="Google Shape;335;p42"/>
          <p:cNvCxnSpPr/>
          <p:nvPr/>
        </p:nvCxnSpPr>
        <p:spPr>
          <a:xfrm>
            <a:off x="6553200" y="2573215"/>
            <a:ext cx="942975" cy="0"/>
          </a:xfrm>
          <a:prstGeom prst="straightConnector1">
            <a:avLst/>
          </a:prstGeom>
          <a:noFill/>
          <a:ln cap="flat" cmpd="sng" w="28575">
            <a:solidFill>
              <a:srgbClr val="171717"/>
            </a:solidFill>
            <a:prstDash val="solid"/>
            <a:round/>
            <a:headEnd len="med" w="med" type="stealth"/>
            <a:tailEnd len="med" w="med" type="stealth"/>
          </a:ln>
        </p:spPr>
      </p:cxnSp>
      <p:cxnSp>
        <p:nvCxnSpPr>
          <p:cNvPr id="336" name="Google Shape;336;p42"/>
          <p:cNvCxnSpPr>
            <a:endCxn id="328" idx="1"/>
          </p:cNvCxnSpPr>
          <p:nvPr/>
        </p:nvCxnSpPr>
        <p:spPr>
          <a:xfrm>
            <a:off x="6445177" y="2644740"/>
            <a:ext cx="1080000" cy="570900"/>
          </a:xfrm>
          <a:prstGeom prst="straightConnector1">
            <a:avLst/>
          </a:prstGeom>
          <a:noFill/>
          <a:ln cap="flat" cmpd="sng" w="28575">
            <a:solidFill>
              <a:srgbClr val="171717"/>
            </a:solidFill>
            <a:prstDash val="solid"/>
            <a:round/>
            <a:headEnd len="med" w="med" type="stealth"/>
            <a:tailEnd len="med" w="med" type="stealth"/>
          </a:ln>
        </p:spPr>
      </p:cxnSp>
      <p:sp>
        <p:nvSpPr>
          <p:cNvPr id="337" name="Google Shape;337;p42"/>
          <p:cNvSpPr txBox="1"/>
          <p:nvPr/>
        </p:nvSpPr>
        <p:spPr>
          <a:xfrm>
            <a:off x="-33307" y="2079988"/>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a:t>
            </a:r>
            <a:endParaRPr b="1" sz="1000">
              <a:solidFill>
                <a:srgbClr val="171717"/>
              </a:solidFill>
              <a:latin typeface="Tahoma"/>
              <a:ea typeface="Tahoma"/>
              <a:cs typeface="Tahoma"/>
              <a:sym typeface="Tahoma"/>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H.323/SIP </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a:t>
            </a:r>
            <a:endParaRPr sz="1100">
              <a:solidFill>
                <a:srgbClr val="171717"/>
              </a:solidFill>
              <a:latin typeface="Tahoma"/>
              <a:ea typeface="Tahoma"/>
              <a:cs typeface="Tahoma"/>
              <a:sym typeface="Tahoma"/>
            </a:endParaRPr>
          </a:p>
        </p:txBody>
      </p:sp>
      <p:sp>
        <p:nvSpPr>
          <p:cNvPr id="338" name="Google Shape;338;p42"/>
          <p:cNvSpPr txBox="1"/>
          <p:nvPr/>
        </p:nvSpPr>
        <p:spPr>
          <a:xfrm>
            <a:off x="8179166" y="2131615"/>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Desktop</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Endpoints</a:t>
            </a:r>
            <a:endParaRPr sz="1100">
              <a:solidFill>
                <a:srgbClr val="171717"/>
              </a:solidFill>
              <a:latin typeface="Tahoma"/>
              <a:ea typeface="Tahoma"/>
              <a:cs typeface="Tahoma"/>
              <a:sym typeface="Tahoma"/>
            </a:endParaRPr>
          </a:p>
        </p:txBody>
      </p:sp>
      <p:cxnSp>
        <p:nvCxnSpPr>
          <p:cNvPr id="339" name="Google Shape;339;p42"/>
          <p:cNvCxnSpPr/>
          <p:nvPr/>
        </p:nvCxnSpPr>
        <p:spPr>
          <a:xfrm>
            <a:off x="1619205" y="2547815"/>
            <a:ext cx="942975" cy="0"/>
          </a:xfrm>
          <a:prstGeom prst="straightConnector1">
            <a:avLst/>
          </a:prstGeom>
          <a:noFill/>
          <a:ln cap="flat" cmpd="sng" w="28575">
            <a:solidFill>
              <a:srgbClr val="171717"/>
            </a:solidFill>
            <a:prstDash val="solid"/>
            <a:round/>
            <a:headEnd len="med" w="med" type="stealth"/>
            <a:tailEnd len="med" w="med" type="stealth"/>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Connecting One Legacy System</a:t>
            </a:r>
            <a:endParaRPr b="1" i="0" sz="2500" u="none" cap="none" strike="noStrike">
              <a:solidFill>
                <a:srgbClr val="171717"/>
              </a:solidFill>
              <a:latin typeface="Arial"/>
              <a:ea typeface="Arial"/>
              <a:cs typeface="Arial"/>
              <a:sym typeface="Arial"/>
            </a:endParaRPr>
          </a:p>
        </p:txBody>
      </p:sp>
      <p:pic>
        <p:nvPicPr>
          <p:cNvPr descr="C:\Users\Ofir\Desktop\VGW pictures\vgw13.JPG" id="345" name="Google Shape;345;p43"/>
          <p:cNvPicPr preferRelativeResize="0"/>
          <p:nvPr/>
        </p:nvPicPr>
        <p:blipFill rotWithShape="1">
          <a:blip r:embed="rId3">
            <a:alphaModFix/>
          </a:blip>
          <a:srcRect b="7063" l="0" r="0" t="6662"/>
          <a:stretch/>
        </p:blipFill>
        <p:spPr>
          <a:xfrm>
            <a:off x="1305791" y="1156677"/>
            <a:ext cx="6303818" cy="3384061"/>
          </a:xfrm>
          <a:prstGeom prst="rect">
            <a:avLst/>
          </a:prstGeom>
          <a:noFill/>
          <a:ln>
            <a:noFill/>
          </a:ln>
        </p:spPr>
      </p:pic>
      <p:sp>
        <p:nvSpPr>
          <p:cNvPr id="346" name="Google Shape;346;p43"/>
          <p:cNvSpPr/>
          <p:nvPr/>
        </p:nvSpPr>
        <p:spPr>
          <a:xfrm>
            <a:off x="3309377" y="2772472"/>
            <a:ext cx="2290008" cy="1827226"/>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rgbClr val="171717"/>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4"/>
          <p:cNvSpPr txBox="1"/>
          <p:nvPr>
            <p:ph type="title"/>
          </p:nvPr>
        </p:nvSpPr>
        <p:spPr>
          <a:xfrm>
            <a:off x="76200" y="57152"/>
            <a:ext cx="81534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171717"/>
                </a:solidFill>
                <a:latin typeface="Arial"/>
                <a:ea typeface="Arial"/>
                <a:cs typeface="Arial"/>
                <a:sym typeface="Arial"/>
              </a:rPr>
              <a:t>VidyoGateway – </a:t>
            </a:r>
            <a:r>
              <a:rPr b="1" i="0" lang="en-US" sz="2400" u="none" cap="none" strike="noStrike">
                <a:solidFill>
                  <a:srgbClr val="171717"/>
                </a:solidFill>
                <a:latin typeface="Arial"/>
                <a:ea typeface="Arial"/>
                <a:cs typeface="Arial"/>
                <a:sym typeface="Arial"/>
              </a:rPr>
              <a:t>Connecting Legacy Systems with MCU</a:t>
            </a:r>
            <a:endParaRPr b="1" i="0" sz="2400" u="none" cap="none" strike="noStrike">
              <a:solidFill>
                <a:srgbClr val="171717"/>
              </a:solidFill>
              <a:latin typeface="Arial"/>
              <a:ea typeface="Arial"/>
              <a:cs typeface="Arial"/>
              <a:sym typeface="Arial"/>
            </a:endParaRPr>
          </a:p>
        </p:txBody>
      </p:sp>
      <p:sp>
        <p:nvSpPr>
          <p:cNvPr id="352" name="Google Shape;352;p4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rgbClr val="171717"/>
                </a:solidFill>
                <a:latin typeface="Arial"/>
                <a:ea typeface="Arial"/>
                <a:cs typeface="Arial"/>
                <a:sym typeface="Arial"/>
              </a:rPr>
              <a:t>A Few Vidyo end users connected to a few legacy endpoints using a legacy MCU</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rgbClr val="171717"/>
              </a:solidFill>
              <a:latin typeface="Arial"/>
              <a:ea typeface="Arial"/>
              <a:cs typeface="Arial"/>
              <a:sym typeface="Arial"/>
            </a:endParaRPr>
          </a:p>
        </p:txBody>
      </p:sp>
      <p:grpSp>
        <p:nvGrpSpPr>
          <p:cNvPr id="353" name="Google Shape;353;p44"/>
          <p:cNvGrpSpPr/>
          <p:nvPr/>
        </p:nvGrpSpPr>
        <p:grpSpPr>
          <a:xfrm>
            <a:off x="1823185" y="1404079"/>
            <a:ext cx="6558815" cy="2177480"/>
            <a:chOff x="1545495" y="3556729"/>
            <a:chExt cx="6558815" cy="2177480"/>
          </a:xfrm>
        </p:grpSpPr>
        <p:sp>
          <p:nvSpPr>
            <p:cNvPr id="354" name="Google Shape;354;p44"/>
            <p:cNvSpPr txBox="1"/>
            <p:nvPr/>
          </p:nvSpPr>
          <p:spPr>
            <a:xfrm>
              <a:off x="3175000" y="4821238"/>
              <a:ext cx="1595438"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VidyoGateway™</a:t>
              </a:r>
              <a:endParaRPr sz="1000">
                <a:solidFill>
                  <a:srgbClr val="171717"/>
                </a:solidFill>
                <a:latin typeface="Tahoma"/>
                <a:ea typeface="Tahoma"/>
                <a:cs typeface="Tahoma"/>
                <a:sym typeface="Tahoma"/>
              </a:endParaRPr>
            </a:p>
          </p:txBody>
        </p:sp>
        <p:sp>
          <p:nvSpPr>
            <p:cNvPr id="355" name="Google Shape;355;p44"/>
            <p:cNvSpPr txBox="1"/>
            <p:nvPr/>
          </p:nvSpPr>
          <p:spPr>
            <a:xfrm>
              <a:off x="5130800" y="4797425"/>
              <a:ext cx="1416050"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VidyoRouter™</a:t>
              </a:r>
              <a:endParaRPr sz="1000">
                <a:solidFill>
                  <a:srgbClr val="171717"/>
                </a:solidFill>
                <a:latin typeface="Tahoma"/>
                <a:ea typeface="Tahoma"/>
                <a:cs typeface="Tahoma"/>
                <a:sym typeface="Tahoma"/>
              </a:endParaRPr>
            </a:p>
          </p:txBody>
        </p:sp>
        <p:pic>
          <p:nvPicPr>
            <p:cNvPr descr="http://picturephone.com/images/codian_mcu4500_122706.jpg" id="356" name="Google Shape;356;p44"/>
            <p:cNvPicPr preferRelativeResize="0"/>
            <p:nvPr/>
          </p:nvPicPr>
          <p:blipFill rotWithShape="1">
            <a:blip r:embed="rId3">
              <a:alphaModFix/>
            </a:blip>
            <a:srcRect b="0" l="0" r="0" t="0"/>
            <a:stretch/>
          </p:blipFill>
          <p:spPr>
            <a:xfrm>
              <a:off x="1545495" y="4310063"/>
              <a:ext cx="1330325" cy="738187"/>
            </a:xfrm>
            <a:prstGeom prst="rect">
              <a:avLst/>
            </a:prstGeom>
            <a:noFill/>
            <a:ln>
              <a:noFill/>
            </a:ln>
          </p:spPr>
        </p:pic>
        <p:sp>
          <p:nvSpPr>
            <p:cNvPr id="357" name="Google Shape;357;p44"/>
            <p:cNvSpPr txBox="1"/>
            <p:nvPr/>
          </p:nvSpPr>
          <p:spPr>
            <a:xfrm>
              <a:off x="1627310" y="5048165"/>
              <a:ext cx="1035173"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MCU</a:t>
              </a:r>
              <a:endParaRPr/>
            </a:p>
          </p:txBody>
        </p:sp>
        <p:cxnSp>
          <p:nvCxnSpPr>
            <p:cNvPr id="358" name="Google Shape;358;p44"/>
            <p:cNvCxnSpPr/>
            <p:nvPr/>
          </p:nvCxnSpPr>
          <p:spPr>
            <a:xfrm>
              <a:off x="2749673" y="4708770"/>
              <a:ext cx="477837" cy="0"/>
            </a:xfrm>
            <a:prstGeom prst="straightConnector1">
              <a:avLst/>
            </a:prstGeom>
            <a:noFill/>
            <a:ln cap="flat" cmpd="sng" w="28575">
              <a:solidFill>
                <a:srgbClr val="171717"/>
              </a:solidFill>
              <a:prstDash val="solid"/>
              <a:round/>
              <a:headEnd len="med" w="med" type="stealth"/>
              <a:tailEnd len="med" w="med" type="stealth"/>
            </a:ln>
          </p:spPr>
        </p:cxnSp>
        <p:pic>
          <p:nvPicPr>
            <p:cNvPr descr="lapptop.jpg" id="359" name="Google Shape;359;p44"/>
            <p:cNvPicPr preferRelativeResize="0"/>
            <p:nvPr/>
          </p:nvPicPr>
          <p:blipFill rotWithShape="1">
            <a:blip r:embed="rId4">
              <a:alphaModFix/>
            </a:blip>
            <a:srcRect b="0" l="0" r="0" t="0"/>
            <a:stretch/>
          </p:blipFill>
          <p:spPr>
            <a:xfrm>
              <a:off x="7270873" y="3556729"/>
              <a:ext cx="833437" cy="731838"/>
            </a:xfrm>
            <a:prstGeom prst="rect">
              <a:avLst/>
            </a:prstGeom>
            <a:noFill/>
            <a:ln>
              <a:noFill/>
            </a:ln>
          </p:spPr>
        </p:pic>
        <p:pic>
          <p:nvPicPr>
            <p:cNvPr descr="9 videos image.bmp" id="360" name="Google Shape;360;p44"/>
            <p:cNvPicPr preferRelativeResize="0"/>
            <p:nvPr/>
          </p:nvPicPr>
          <p:blipFill rotWithShape="1">
            <a:blip r:embed="rId5">
              <a:alphaModFix/>
            </a:blip>
            <a:srcRect b="0" l="0" r="0" t="0"/>
            <a:stretch/>
          </p:blipFill>
          <p:spPr>
            <a:xfrm>
              <a:off x="7416923" y="3621817"/>
              <a:ext cx="534987" cy="334962"/>
            </a:xfrm>
            <a:prstGeom prst="rect">
              <a:avLst/>
            </a:prstGeom>
            <a:noFill/>
            <a:ln>
              <a:noFill/>
            </a:ln>
          </p:spPr>
        </p:pic>
        <p:pic>
          <p:nvPicPr>
            <p:cNvPr descr="lapptop.jpg" id="361" name="Google Shape;361;p44"/>
            <p:cNvPicPr preferRelativeResize="0"/>
            <p:nvPr/>
          </p:nvPicPr>
          <p:blipFill rotWithShape="1">
            <a:blip r:embed="rId4">
              <a:alphaModFix/>
            </a:blip>
            <a:srcRect b="0" l="0" r="0" t="0"/>
            <a:stretch/>
          </p:blipFill>
          <p:spPr>
            <a:xfrm>
              <a:off x="7253288" y="4283075"/>
              <a:ext cx="833437" cy="731838"/>
            </a:xfrm>
            <a:prstGeom prst="rect">
              <a:avLst/>
            </a:prstGeom>
            <a:noFill/>
            <a:ln>
              <a:noFill/>
            </a:ln>
          </p:spPr>
        </p:pic>
        <p:pic>
          <p:nvPicPr>
            <p:cNvPr descr="9 videos image.bmp" id="362" name="Google Shape;362;p44"/>
            <p:cNvPicPr preferRelativeResize="0"/>
            <p:nvPr/>
          </p:nvPicPr>
          <p:blipFill rotWithShape="1">
            <a:blip r:embed="rId5">
              <a:alphaModFix/>
            </a:blip>
            <a:srcRect b="0" l="0" r="0" t="0"/>
            <a:stretch/>
          </p:blipFill>
          <p:spPr>
            <a:xfrm>
              <a:off x="7399338" y="4348163"/>
              <a:ext cx="534987" cy="334962"/>
            </a:xfrm>
            <a:prstGeom prst="rect">
              <a:avLst/>
            </a:prstGeom>
            <a:noFill/>
            <a:ln>
              <a:noFill/>
            </a:ln>
          </p:spPr>
        </p:pic>
        <p:pic>
          <p:nvPicPr>
            <p:cNvPr descr="lapptop.jpg" id="363" name="Google Shape;363;p44"/>
            <p:cNvPicPr preferRelativeResize="0"/>
            <p:nvPr/>
          </p:nvPicPr>
          <p:blipFill rotWithShape="1">
            <a:blip r:embed="rId4">
              <a:alphaModFix/>
            </a:blip>
            <a:srcRect b="0" l="0" r="0" t="0"/>
            <a:stretch/>
          </p:blipFill>
          <p:spPr>
            <a:xfrm>
              <a:off x="7247487" y="5002371"/>
              <a:ext cx="833437" cy="731838"/>
            </a:xfrm>
            <a:prstGeom prst="rect">
              <a:avLst/>
            </a:prstGeom>
            <a:noFill/>
            <a:ln>
              <a:noFill/>
            </a:ln>
          </p:spPr>
        </p:pic>
        <p:pic>
          <p:nvPicPr>
            <p:cNvPr descr="9 videos image.bmp" id="364" name="Google Shape;364;p44"/>
            <p:cNvPicPr preferRelativeResize="0"/>
            <p:nvPr/>
          </p:nvPicPr>
          <p:blipFill rotWithShape="1">
            <a:blip r:embed="rId5">
              <a:alphaModFix/>
            </a:blip>
            <a:srcRect b="0" l="0" r="0" t="0"/>
            <a:stretch/>
          </p:blipFill>
          <p:spPr>
            <a:xfrm>
              <a:off x="7393537" y="5067459"/>
              <a:ext cx="534987" cy="334962"/>
            </a:xfrm>
            <a:prstGeom prst="rect">
              <a:avLst/>
            </a:prstGeom>
            <a:noFill/>
            <a:ln>
              <a:noFill/>
            </a:ln>
          </p:spPr>
        </p:pic>
      </p:grpSp>
      <p:sp>
        <p:nvSpPr>
          <p:cNvPr id="365" name="Google Shape;365;p44"/>
          <p:cNvSpPr/>
          <p:nvPr/>
        </p:nvSpPr>
        <p:spPr>
          <a:xfrm>
            <a:off x="381000" y="3694242"/>
            <a:ext cx="3752850"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366" name="Google Shape;366;p44"/>
          <p:cNvSpPr/>
          <p:nvPr/>
        </p:nvSpPr>
        <p:spPr>
          <a:xfrm>
            <a:off x="4141787" y="3701790"/>
            <a:ext cx="4099719"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pic>
        <p:nvPicPr>
          <p:cNvPr id="367" name="Google Shape;367;p44"/>
          <p:cNvPicPr preferRelativeResize="0"/>
          <p:nvPr/>
        </p:nvPicPr>
        <p:blipFill rotWithShape="1">
          <a:blip r:embed="rId6">
            <a:alphaModFix/>
          </a:blip>
          <a:srcRect b="10722" l="6795" r="9631" t="40126"/>
          <a:stretch/>
        </p:blipFill>
        <p:spPr>
          <a:xfrm>
            <a:off x="5381580" y="2310816"/>
            <a:ext cx="1400220" cy="384725"/>
          </a:xfrm>
          <a:prstGeom prst="rect">
            <a:avLst/>
          </a:prstGeom>
          <a:noFill/>
          <a:ln>
            <a:noFill/>
          </a:ln>
        </p:spPr>
      </p:pic>
      <p:pic>
        <p:nvPicPr>
          <p:cNvPr id="368" name="Google Shape;368;p44"/>
          <p:cNvPicPr preferRelativeResize="0"/>
          <p:nvPr/>
        </p:nvPicPr>
        <p:blipFill rotWithShape="1">
          <a:blip r:embed="rId6">
            <a:alphaModFix/>
          </a:blip>
          <a:srcRect b="10722" l="6795" r="9631" t="40126"/>
          <a:stretch/>
        </p:blipFill>
        <p:spPr>
          <a:xfrm>
            <a:off x="3505200" y="2303981"/>
            <a:ext cx="1400220" cy="384725"/>
          </a:xfrm>
          <a:prstGeom prst="rect">
            <a:avLst/>
          </a:prstGeom>
          <a:noFill/>
          <a:ln>
            <a:noFill/>
          </a:ln>
        </p:spPr>
      </p:pic>
      <p:pic>
        <p:nvPicPr>
          <p:cNvPr descr="http://www.mysocietyonline.com/images/plycomcart2.jpg" id="369" name="Google Shape;369;p44"/>
          <p:cNvPicPr preferRelativeResize="0"/>
          <p:nvPr/>
        </p:nvPicPr>
        <p:blipFill rotWithShape="1">
          <a:blip r:embed="rId7">
            <a:alphaModFix/>
          </a:blip>
          <a:srcRect b="50000" l="0" r="0" t="0"/>
          <a:stretch/>
        </p:blipFill>
        <p:spPr>
          <a:xfrm>
            <a:off x="838200" y="1469167"/>
            <a:ext cx="670461" cy="454154"/>
          </a:xfrm>
          <a:prstGeom prst="rect">
            <a:avLst/>
          </a:prstGeom>
          <a:noFill/>
          <a:ln>
            <a:noFill/>
          </a:ln>
        </p:spPr>
      </p:pic>
      <p:sp>
        <p:nvSpPr>
          <p:cNvPr id="370" name="Google Shape;370;p44"/>
          <p:cNvSpPr txBox="1"/>
          <p:nvPr/>
        </p:nvSpPr>
        <p:spPr>
          <a:xfrm>
            <a:off x="-33307" y="2079988"/>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a:t>
            </a:r>
            <a:endParaRPr b="1" sz="1000">
              <a:solidFill>
                <a:srgbClr val="171717"/>
              </a:solidFill>
              <a:latin typeface="Tahoma"/>
              <a:ea typeface="Tahoma"/>
              <a:cs typeface="Tahoma"/>
              <a:sym typeface="Tahoma"/>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H.323/SIP </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Endpoints</a:t>
            </a:r>
            <a:endParaRPr sz="1100">
              <a:solidFill>
                <a:srgbClr val="171717"/>
              </a:solidFill>
              <a:latin typeface="Tahoma"/>
              <a:ea typeface="Tahoma"/>
              <a:cs typeface="Tahoma"/>
              <a:sym typeface="Tahoma"/>
            </a:endParaRPr>
          </a:p>
        </p:txBody>
      </p:sp>
      <p:pic>
        <p:nvPicPr>
          <p:cNvPr descr="http://www.mysocietyonline.com/images/plycomcart2.jpg" id="371" name="Google Shape;371;p44"/>
          <p:cNvPicPr preferRelativeResize="0"/>
          <p:nvPr/>
        </p:nvPicPr>
        <p:blipFill rotWithShape="1">
          <a:blip r:embed="rId7">
            <a:alphaModFix/>
          </a:blip>
          <a:srcRect b="50000" l="0" r="0" t="0"/>
          <a:stretch/>
        </p:blipFill>
        <p:spPr>
          <a:xfrm>
            <a:off x="838200" y="2193796"/>
            <a:ext cx="670461" cy="454154"/>
          </a:xfrm>
          <a:prstGeom prst="rect">
            <a:avLst/>
          </a:prstGeom>
          <a:noFill/>
          <a:ln>
            <a:noFill/>
          </a:ln>
        </p:spPr>
      </p:pic>
      <p:pic>
        <p:nvPicPr>
          <p:cNvPr descr="http://www.mysocietyonline.com/images/plycomcart2.jpg" id="372" name="Google Shape;372;p44"/>
          <p:cNvPicPr preferRelativeResize="0"/>
          <p:nvPr/>
        </p:nvPicPr>
        <p:blipFill rotWithShape="1">
          <a:blip r:embed="rId7">
            <a:alphaModFix/>
          </a:blip>
          <a:srcRect b="50000" l="0" r="0" t="0"/>
          <a:stretch/>
        </p:blipFill>
        <p:spPr>
          <a:xfrm>
            <a:off x="838200" y="2879596"/>
            <a:ext cx="670461" cy="454154"/>
          </a:xfrm>
          <a:prstGeom prst="rect">
            <a:avLst/>
          </a:prstGeom>
          <a:noFill/>
          <a:ln>
            <a:noFill/>
          </a:ln>
        </p:spPr>
      </p:pic>
      <p:cxnSp>
        <p:nvCxnSpPr>
          <p:cNvPr id="373" name="Google Shape;373;p44"/>
          <p:cNvCxnSpPr/>
          <p:nvPr/>
        </p:nvCxnSpPr>
        <p:spPr>
          <a:xfrm>
            <a:off x="4876800" y="2547815"/>
            <a:ext cx="477837" cy="0"/>
          </a:xfrm>
          <a:prstGeom prst="straightConnector1">
            <a:avLst/>
          </a:prstGeom>
          <a:noFill/>
          <a:ln cap="flat" cmpd="sng" w="28575">
            <a:solidFill>
              <a:srgbClr val="171717"/>
            </a:solidFill>
            <a:prstDash val="solid"/>
            <a:round/>
            <a:headEnd len="med" w="med" type="stealth"/>
            <a:tailEnd len="med" w="med" type="stealth"/>
          </a:ln>
        </p:spPr>
      </p:cxnSp>
      <p:cxnSp>
        <p:nvCxnSpPr>
          <p:cNvPr id="374" name="Google Shape;374;p44"/>
          <p:cNvCxnSpPr>
            <a:endCxn id="359" idx="1"/>
          </p:cNvCxnSpPr>
          <p:nvPr/>
        </p:nvCxnSpPr>
        <p:spPr>
          <a:xfrm flipH="1" rot="10800000">
            <a:off x="6824663" y="1769998"/>
            <a:ext cx="723900" cy="685500"/>
          </a:xfrm>
          <a:prstGeom prst="straightConnector1">
            <a:avLst/>
          </a:prstGeom>
          <a:noFill/>
          <a:ln cap="flat" cmpd="sng" w="28575">
            <a:solidFill>
              <a:srgbClr val="171717"/>
            </a:solidFill>
            <a:prstDash val="solid"/>
            <a:round/>
            <a:headEnd len="med" w="med" type="stealth"/>
            <a:tailEnd len="med" w="med" type="stealth"/>
          </a:ln>
        </p:spPr>
      </p:cxnSp>
      <p:cxnSp>
        <p:nvCxnSpPr>
          <p:cNvPr id="375" name="Google Shape;375;p44"/>
          <p:cNvCxnSpPr/>
          <p:nvPr/>
        </p:nvCxnSpPr>
        <p:spPr>
          <a:xfrm>
            <a:off x="6841819" y="2573215"/>
            <a:ext cx="654356" cy="0"/>
          </a:xfrm>
          <a:prstGeom prst="straightConnector1">
            <a:avLst/>
          </a:prstGeom>
          <a:noFill/>
          <a:ln cap="flat" cmpd="sng" w="28575">
            <a:solidFill>
              <a:srgbClr val="171717"/>
            </a:solidFill>
            <a:prstDash val="solid"/>
            <a:round/>
            <a:headEnd len="med" w="med" type="stealth"/>
            <a:tailEnd len="med" w="med" type="stealth"/>
          </a:ln>
        </p:spPr>
      </p:cxnSp>
      <p:cxnSp>
        <p:nvCxnSpPr>
          <p:cNvPr id="376" name="Google Shape;376;p44"/>
          <p:cNvCxnSpPr>
            <a:endCxn id="363" idx="1"/>
          </p:cNvCxnSpPr>
          <p:nvPr/>
        </p:nvCxnSpPr>
        <p:spPr>
          <a:xfrm>
            <a:off x="6860677" y="2695440"/>
            <a:ext cx="664500" cy="520200"/>
          </a:xfrm>
          <a:prstGeom prst="straightConnector1">
            <a:avLst/>
          </a:prstGeom>
          <a:noFill/>
          <a:ln cap="flat" cmpd="sng" w="28575">
            <a:solidFill>
              <a:srgbClr val="171717"/>
            </a:solidFill>
            <a:prstDash val="solid"/>
            <a:round/>
            <a:headEnd len="med" w="med" type="stealth"/>
            <a:tailEnd len="med" w="med" type="stealth"/>
          </a:ln>
        </p:spPr>
      </p:cxnSp>
      <p:sp>
        <p:nvSpPr>
          <p:cNvPr id="377" name="Google Shape;377;p44"/>
          <p:cNvSpPr txBox="1"/>
          <p:nvPr/>
        </p:nvSpPr>
        <p:spPr>
          <a:xfrm>
            <a:off x="8179166" y="2131615"/>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Desktop</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Endpoints</a:t>
            </a:r>
            <a:endParaRPr sz="1100">
              <a:solidFill>
                <a:srgbClr val="171717"/>
              </a:solidFill>
              <a:latin typeface="Tahoma"/>
              <a:ea typeface="Tahoma"/>
              <a:cs typeface="Tahoma"/>
              <a:sym typeface="Tahoma"/>
            </a:endParaRPr>
          </a:p>
        </p:txBody>
      </p:sp>
      <p:cxnSp>
        <p:nvCxnSpPr>
          <p:cNvPr id="378" name="Google Shape;378;p44"/>
          <p:cNvCxnSpPr/>
          <p:nvPr/>
        </p:nvCxnSpPr>
        <p:spPr>
          <a:xfrm>
            <a:off x="1584266" y="1696244"/>
            <a:ext cx="320734" cy="499269"/>
          </a:xfrm>
          <a:prstGeom prst="straightConnector1">
            <a:avLst/>
          </a:prstGeom>
          <a:noFill/>
          <a:ln cap="flat" cmpd="sng" w="28575">
            <a:solidFill>
              <a:srgbClr val="171717"/>
            </a:solidFill>
            <a:prstDash val="solid"/>
            <a:round/>
            <a:headEnd len="med" w="med" type="stealth"/>
            <a:tailEnd len="med" w="med" type="stealth"/>
          </a:ln>
        </p:spPr>
      </p:cxnSp>
      <p:cxnSp>
        <p:nvCxnSpPr>
          <p:cNvPr id="379" name="Google Shape;379;p44"/>
          <p:cNvCxnSpPr/>
          <p:nvPr/>
        </p:nvCxnSpPr>
        <p:spPr>
          <a:xfrm>
            <a:off x="1505714" y="2455568"/>
            <a:ext cx="317471" cy="0"/>
          </a:xfrm>
          <a:prstGeom prst="straightConnector1">
            <a:avLst/>
          </a:prstGeom>
          <a:noFill/>
          <a:ln cap="flat" cmpd="sng" w="28575">
            <a:solidFill>
              <a:srgbClr val="171717"/>
            </a:solidFill>
            <a:prstDash val="solid"/>
            <a:round/>
            <a:headEnd len="med" w="med" type="stealth"/>
            <a:tailEnd len="med" w="med" type="stealth"/>
          </a:ln>
        </p:spPr>
      </p:cxnSp>
      <p:cxnSp>
        <p:nvCxnSpPr>
          <p:cNvPr id="380" name="Google Shape;380;p44"/>
          <p:cNvCxnSpPr/>
          <p:nvPr/>
        </p:nvCxnSpPr>
        <p:spPr>
          <a:xfrm flipH="1" rot="10800000">
            <a:off x="1524704" y="2747168"/>
            <a:ext cx="477837" cy="316073"/>
          </a:xfrm>
          <a:prstGeom prst="straightConnector1">
            <a:avLst/>
          </a:prstGeom>
          <a:noFill/>
          <a:ln cap="flat" cmpd="sng" w="28575">
            <a:solidFill>
              <a:srgbClr val="171717"/>
            </a:solidFill>
            <a:prstDash val="solid"/>
            <a:round/>
            <a:headEnd len="med" w="med" type="stealth"/>
            <a:tailEnd len="med" w="med" type="stealth"/>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45"/>
          <p:cNvPicPr preferRelativeResize="0"/>
          <p:nvPr/>
        </p:nvPicPr>
        <p:blipFill rotWithShape="1">
          <a:blip r:embed="rId3">
            <a:alphaModFix/>
          </a:blip>
          <a:srcRect b="0" l="0" r="0" t="8183"/>
          <a:stretch/>
        </p:blipFill>
        <p:spPr>
          <a:xfrm>
            <a:off x="1600200" y="1047750"/>
            <a:ext cx="5818909" cy="3611436"/>
          </a:xfrm>
          <a:prstGeom prst="rect">
            <a:avLst/>
          </a:prstGeom>
          <a:noFill/>
          <a:ln>
            <a:noFill/>
          </a:ln>
        </p:spPr>
      </p:pic>
      <p:sp>
        <p:nvSpPr>
          <p:cNvPr id="386" name="Google Shape;386;p45"/>
          <p:cNvSpPr/>
          <p:nvPr/>
        </p:nvSpPr>
        <p:spPr>
          <a:xfrm>
            <a:off x="1524000" y="2800350"/>
            <a:ext cx="3048000" cy="1939636"/>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rgbClr val="171717"/>
              </a:solidFill>
              <a:latin typeface="Times"/>
              <a:ea typeface="Times"/>
              <a:cs typeface="Times"/>
              <a:sym typeface="Times"/>
            </a:endParaRPr>
          </a:p>
        </p:txBody>
      </p:sp>
      <p:sp>
        <p:nvSpPr>
          <p:cNvPr id="387" name="Google Shape;387;p45"/>
          <p:cNvSpPr/>
          <p:nvPr/>
        </p:nvSpPr>
        <p:spPr>
          <a:xfrm>
            <a:off x="5105400" y="2853468"/>
            <a:ext cx="2819400" cy="1676400"/>
          </a:xfrm>
          <a:prstGeom prst="wedgeEllipseCallout">
            <a:avLst>
              <a:gd fmla="val -66737" name="adj1"/>
              <a:gd fmla="val -5159" name="adj2"/>
            </a:avLst>
          </a:prstGeom>
          <a:solidFill>
            <a:srgbClr val="81B93C"/>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1588" lvl="1" marL="255588" marR="0" rtl="0" algn="ctr">
              <a:spcBef>
                <a:spcPts val="0"/>
              </a:spcBef>
              <a:spcAft>
                <a:spcPts val="0"/>
              </a:spcAft>
              <a:buClr>
                <a:srgbClr val="171717"/>
              </a:buClr>
              <a:buFont typeface="Tahoma"/>
              <a:buNone/>
            </a:pPr>
            <a:r>
              <a:rPr b="1" i="0" lang="en-US" sz="1200" u="none" cap="none" strike="noStrike">
                <a:solidFill>
                  <a:srgbClr val="171717"/>
                </a:solidFill>
                <a:latin typeface="Tahoma"/>
                <a:ea typeface="Tahoma"/>
                <a:cs typeface="Tahoma"/>
                <a:sym typeface="Tahoma"/>
              </a:rPr>
              <a:t>To insure a quality experience  </a:t>
            </a:r>
            <a:endParaRPr b="1" i="0" sz="1200" u="none" cap="none" strike="noStrike">
              <a:solidFill>
                <a:srgbClr val="171717"/>
              </a:solidFill>
              <a:latin typeface="Tahoma"/>
              <a:ea typeface="Tahoma"/>
              <a:cs typeface="Tahoma"/>
              <a:sym typeface="Tahoma"/>
            </a:endParaRPr>
          </a:p>
          <a:p>
            <a:pPr indent="-1588" lvl="1" marL="255588" marR="0" rtl="0" algn="ctr">
              <a:spcBef>
                <a:spcPts val="0"/>
              </a:spcBef>
              <a:spcAft>
                <a:spcPts val="0"/>
              </a:spcAft>
              <a:buClr>
                <a:schemeClr val="dk1"/>
              </a:buClr>
              <a:buFont typeface="Times"/>
              <a:buNone/>
            </a:pPr>
            <a:r>
              <a:t/>
            </a:r>
            <a:endParaRPr b="1" i="0" sz="1200" u="none" cap="none" strike="noStrike">
              <a:solidFill>
                <a:srgbClr val="171717"/>
              </a:solidFill>
              <a:latin typeface="Tahoma"/>
              <a:ea typeface="Tahoma"/>
              <a:cs typeface="Tahoma"/>
              <a:sym typeface="Tahoma"/>
            </a:endParaRPr>
          </a:p>
          <a:p>
            <a:pPr indent="-1588" lvl="1" marL="255588" marR="0" rtl="0" algn="ctr">
              <a:spcBef>
                <a:spcPts val="0"/>
              </a:spcBef>
              <a:spcAft>
                <a:spcPts val="0"/>
              </a:spcAft>
              <a:buClr>
                <a:srgbClr val="171717"/>
              </a:buClr>
              <a:buFont typeface="Tahoma"/>
              <a:buNone/>
            </a:pPr>
            <a:r>
              <a:rPr b="1" i="0" lang="en-US" sz="1200" u="none" cap="none" strike="noStrike">
                <a:solidFill>
                  <a:srgbClr val="171717"/>
                </a:solidFill>
                <a:latin typeface="Tahoma"/>
                <a:ea typeface="Tahoma"/>
                <a:cs typeface="Tahoma"/>
                <a:sym typeface="Tahoma"/>
              </a:rPr>
              <a:t>Legacy MCU should </a:t>
            </a:r>
            <a:r>
              <a:rPr b="1" i="0" lang="en-US" sz="1200" u="sng" cap="none" strike="noStrike">
                <a:solidFill>
                  <a:srgbClr val="171717"/>
                </a:solidFill>
                <a:latin typeface="Tahoma"/>
                <a:ea typeface="Tahoma"/>
                <a:cs typeface="Tahoma"/>
                <a:sym typeface="Tahoma"/>
              </a:rPr>
              <a:t>not</a:t>
            </a:r>
            <a:r>
              <a:rPr b="1" i="0" lang="en-US" sz="1200" u="none" cap="none" strike="noStrike">
                <a:solidFill>
                  <a:srgbClr val="171717"/>
                </a:solidFill>
                <a:latin typeface="Tahoma"/>
                <a:ea typeface="Tahoma"/>
                <a:cs typeface="Tahoma"/>
                <a:sym typeface="Tahoma"/>
              </a:rPr>
              <a:t> be used !</a:t>
            </a:r>
            <a:endParaRPr b="1" i="0" sz="1200" u="none" cap="none" strike="noStrike">
              <a:solidFill>
                <a:srgbClr val="171717"/>
              </a:solidFill>
              <a:latin typeface="Tahoma"/>
              <a:ea typeface="Tahoma"/>
              <a:cs typeface="Tahoma"/>
              <a:sym typeface="Tahoma"/>
            </a:endParaRPr>
          </a:p>
        </p:txBody>
      </p:sp>
      <p:sp>
        <p:nvSpPr>
          <p:cNvPr id="388" name="Google Shape;388;p45"/>
          <p:cNvSpPr txBox="1"/>
          <p:nvPr>
            <p:ph type="title"/>
          </p:nvPr>
        </p:nvSpPr>
        <p:spPr>
          <a:xfrm>
            <a:off x="76200" y="57152"/>
            <a:ext cx="81534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171717"/>
                </a:solidFill>
                <a:latin typeface="Arial"/>
                <a:ea typeface="Arial"/>
                <a:cs typeface="Arial"/>
                <a:sym typeface="Arial"/>
              </a:rPr>
              <a:t>VidyoGateway – </a:t>
            </a:r>
            <a:r>
              <a:rPr b="1" i="0" lang="en-US" sz="2400" u="none" cap="none" strike="noStrike">
                <a:solidFill>
                  <a:srgbClr val="171717"/>
                </a:solidFill>
                <a:latin typeface="Arial"/>
                <a:ea typeface="Arial"/>
                <a:cs typeface="Arial"/>
                <a:sym typeface="Arial"/>
              </a:rPr>
              <a:t>Connecting Legacy Systems with MCU</a:t>
            </a:r>
            <a:endParaRPr b="1" i="0" sz="2400" u="none" cap="none" strike="noStrike">
              <a:solidFill>
                <a:srgbClr val="171717"/>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6"/>
          <p:cNvSpPr txBox="1"/>
          <p:nvPr>
            <p:ph idx="1" type="body"/>
          </p:nvPr>
        </p:nvSpPr>
        <p:spPr>
          <a:xfrm>
            <a:off x="304800" y="819150"/>
            <a:ext cx="8305800" cy="3810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rgbClr val="171717"/>
                </a:solidFill>
                <a:latin typeface="Arial"/>
                <a:ea typeface="Arial"/>
                <a:cs typeface="Arial"/>
                <a:sym typeface="Arial"/>
              </a:rPr>
              <a:t>Three Vidyo users connected to three legacy endpoints using the VidyoGateway</a:t>
            </a:r>
            <a:endParaRPr b="0" i="0" sz="1600" u="none" cap="none" strike="noStrike">
              <a:solidFill>
                <a:srgbClr val="171717"/>
              </a:solidFill>
              <a:latin typeface="Arial"/>
              <a:ea typeface="Arial"/>
              <a:cs typeface="Arial"/>
              <a:sym typeface="Arial"/>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rgbClr val="171717"/>
              </a:solidFill>
              <a:latin typeface="Arial"/>
              <a:ea typeface="Arial"/>
              <a:cs typeface="Arial"/>
              <a:sym typeface="Arial"/>
            </a:endParaRPr>
          </a:p>
        </p:txBody>
      </p:sp>
      <p:sp>
        <p:nvSpPr>
          <p:cNvPr id="394" name="Google Shape;394;p46"/>
          <p:cNvSpPr/>
          <p:nvPr/>
        </p:nvSpPr>
        <p:spPr>
          <a:xfrm>
            <a:off x="228601" y="3694242"/>
            <a:ext cx="3352799"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395" name="Google Shape;395;p46"/>
          <p:cNvSpPr/>
          <p:nvPr/>
        </p:nvSpPr>
        <p:spPr>
          <a:xfrm>
            <a:off x="3581400" y="3701790"/>
            <a:ext cx="4660106"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grpSp>
        <p:nvGrpSpPr>
          <p:cNvPr id="396" name="Google Shape;396;p46"/>
          <p:cNvGrpSpPr/>
          <p:nvPr/>
        </p:nvGrpSpPr>
        <p:grpSpPr>
          <a:xfrm>
            <a:off x="2747962" y="1404079"/>
            <a:ext cx="5634038" cy="2177480"/>
            <a:chOff x="2470272" y="3556729"/>
            <a:chExt cx="5634038" cy="2177480"/>
          </a:xfrm>
        </p:grpSpPr>
        <p:sp>
          <p:nvSpPr>
            <p:cNvPr id="397" name="Google Shape;397;p46"/>
            <p:cNvSpPr txBox="1"/>
            <p:nvPr/>
          </p:nvSpPr>
          <p:spPr>
            <a:xfrm>
              <a:off x="2470272" y="4821238"/>
              <a:ext cx="1595438"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VidyoGateway™</a:t>
              </a:r>
              <a:endParaRPr sz="1000">
                <a:solidFill>
                  <a:srgbClr val="171717"/>
                </a:solidFill>
                <a:latin typeface="Tahoma"/>
                <a:ea typeface="Tahoma"/>
                <a:cs typeface="Tahoma"/>
                <a:sym typeface="Tahoma"/>
              </a:endParaRPr>
            </a:p>
          </p:txBody>
        </p:sp>
        <p:sp>
          <p:nvSpPr>
            <p:cNvPr id="398" name="Google Shape;398;p46"/>
            <p:cNvSpPr txBox="1"/>
            <p:nvPr/>
          </p:nvSpPr>
          <p:spPr>
            <a:xfrm>
              <a:off x="5130800" y="4797425"/>
              <a:ext cx="1416050"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VidyoRouter™</a:t>
              </a:r>
              <a:endParaRPr sz="1000">
                <a:solidFill>
                  <a:srgbClr val="171717"/>
                </a:solidFill>
                <a:latin typeface="Tahoma"/>
                <a:ea typeface="Tahoma"/>
                <a:cs typeface="Tahoma"/>
                <a:sym typeface="Tahoma"/>
              </a:endParaRPr>
            </a:p>
          </p:txBody>
        </p:sp>
        <p:pic>
          <p:nvPicPr>
            <p:cNvPr descr="lapptop.jpg" id="399" name="Google Shape;399;p46"/>
            <p:cNvPicPr preferRelativeResize="0"/>
            <p:nvPr/>
          </p:nvPicPr>
          <p:blipFill rotWithShape="1">
            <a:blip r:embed="rId3">
              <a:alphaModFix/>
            </a:blip>
            <a:srcRect b="0" l="0" r="0" t="0"/>
            <a:stretch/>
          </p:blipFill>
          <p:spPr>
            <a:xfrm>
              <a:off x="7270873" y="3556729"/>
              <a:ext cx="833437" cy="731838"/>
            </a:xfrm>
            <a:prstGeom prst="rect">
              <a:avLst/>
            </a:prstGeom>
            <a:noFill/>
            <a:ln>
              <a:noFill/>
            </a:ln>
          </p:spPr>
        </p:pic>
        <p:pic>
          <p:nvPicPr>
            <p:cNvPr descr="9 videos image.bmp" id="400" name="Google Shape;400;p46"/>
            <p:cNvPicPr preferRelativeResize="0"/>
            <p:nvPr/>
          </p:nvPicPr>
          <p:blipFill rotWithShape="1">
            <a:blip r:embed="rId4">
              <a:alphaModFix/>
            </a:blip>
            <a:srcRect b="0" l="0" r="0" t="0"/>
            <a:stretch/>
          </p:blipFill>
          <p:spPr>
            <a:xfrm>
              <a:off x="7416923" y="3621817"/>
              <a:ext cx="534987" cy="334962"/>
            </a:xfrm>
            <a:prstGeom prst="rect">
              <a:avLst/>
            </a:prstGeom>
            <a:noFill/>
            <a:ln>
              <a:noFill/>
            </a:ln>
          </p:spPr>
        </p:pic>
        <p:pic>
          <p:nvPicPr>
            <p:cNvPr descr="lapptop.jpg" id="401" name="Google Shape;401;p46"/>
            <p:cNvPicPr preferRelativeResize="0"/>
            <p:nvPr/>
          </p:nvPicPr>
          <p:blipFill rotWithShape="1">
            <a:blip r:embed="rId3">
              <a:alphaModFix/>
            </a:blip>
            <a:srcRect b="0" l="0" r="0" t="0"/>
            <a:stretch/>
          </p:blipFill>
          <p:spPr>
            <a:xfrm>
              <a:off x="7253288" y="4283075"/>
              <a:ext cx="833437" cy="731838"/>
            </a:xfrm>
            <a:prstGeom prst="rect">
              <a:avLst/>
            </a:prstGeom>
            <a:noFill/>
            <a:ln>
              <a:noFill/>
            </a:ln>
          </p:spPr>
        </p:pic>
        <p:pic>
          <p:nvPicPr>
            <p:cNvPr descr="9 videos image.bmp" id="402" name="Google Shape;402;p46"/>
            <p:cNvPicPr preferRelativeResize="0"/>
            <p:nvPr/>
          </p:nvPicPr>
          <p:blipFill rotWithShape="1">
            <a:blip r:embed="rId4">
              <a:alphaModFix/>
            </a:blip>
            <a:srcRect b="0" l="0" r="0" t="0"/>
            <a:stretch/>
          </p:blipFill>
          <p:spPr>
            <a:xfrm>
              <a:off x="7399338" y="4348163"/>
              <a:ext cx="534987" cy="334962"/>
            </a:xfrm>
            <a:prstGeom prst="rect">
              <a:avLst/>
            </a:prstGeom>
            <a:noFill/>
            <a:ln>
              <a:noFill/>
            </a:ln>
          </p:spPr>
        </p:pic>
        <p:pic>
          <p:nvPicPr>
            <p:cNvPr descr="lapptop.jpg" id="403" name="Google Shape;403;p46"/>
            <p:cNvPicPr preferRelativeResize="0"/>
            <p:nvPr/>
          </p:nvPicPr>
          <p:blipFill rotWithShape="1">
            <a:blip r:embed="rId3">
              <a:alphaModFix/>
            </a:blip>
            <a:srcRect b="0" l="0" r="0" t="0"/>
            <a:stretch/>
          </p:blipFill>
          <p:spPr>
            <a:xfrm>
              <a:off x="7247487" y="5002371"/>
              <a:ext cx="833437" cy="731838"/>
            </a:xfrm>
            <a:prstGeom prst="rect">
              <a:avLst/>
            </a:prstGeom>
            <a:noFill/>
            <a:ln>
              <a:noFill/>
            </a:ln>
          </p:spPr>
        </p:pic>
        <p:pic>
          <p:nvPicPr>
            <p:cNvPr descr="9 videos image.bmp" id="404" name="Google Shape;404;p46"/>
            <p:cNvPicPr preferRelativeResize="0"/>
            <p:nvPr/>
          </p:nvPicPr>
          <p:blipFill rotWithShape="1">
            <a:blip r:embed="rId4">
              <a:alphaModFix/>
            </a:blip>
            <a:srcRect b="0" l="0" r="0" t="0"/>
            <a:stretch/>
          </p:blipFill>
          <p:spPr>
            <a:xfrm>
              <a:off x="7393537" y="5067459"/>
              <a:ext cx="534987" cy="334962"/>
            </a:xfrm>
            <a:prstGeom prst="rect">
              <a:avLst/>
            </a:prstGeom>
            <a:noFill/>
            <a:ln>
              <a:noFill/>
            </a:ln>
          </p:spPr>
        </p:pic>
      </p:grpSp>
      <p:pic>
        <p:nvPicPr>
          <p:cNvPr id="405" name="Google Shape;405;p46"/>
          <p:cNvPicPr preferRelativeResize="0"/>
          <p:nvPr/>
        </p:nvPicPr>
        <p:blipFill rotWithShape="1">
          <a:blip r:embed="rId5">
            <a:alphaModFix/>
          </a:blip>
          <a:srcRect b="10722" l="6795" r="9631" t="40126"/>
          <a:stretch/>
        </p:blipFill>
        <p:spPr>
          <a:xfrm>
            <a:off x="5381580" y="2310816"/>
            <a:ext cx="1400220" cy="384725"/>
          </a:xfrm>
          <a:prstGeom prst="rect">
            <a:avLst/>
          </a:prstGeom>
          <a:noFill/>
          <a:ln>
            <a:noFill/>
          </a:ln>
        </p:spPr>
      </p:pic>
      <p:pic>
        <p:nvPicPr>
          <p:cNvPr id="406" name="Google Shape;406;p46"/>
          <p:cNvPicPr preferRelativeResize="0"/>
          <p:nvPr/>
        </p:nvPicPr>
        <p:blipFill rotWithShape="1">
          <a:blip r:embed="rId5">
            <a:alphaModFix/>
          </a:blip>
          <a:srcRect b="10722" l="6795" r="9631" t="40126"/>
          <a:stretch/>
        </p:blipFill>
        <p:spPr>
          <a:xfrm>
            <a:off x="2819400" y="2303981"/>
            <a:ext cx="1400220" cy="384725"/>
          </a:xfrm>
          <a:prstGeom prst="rect">
            <a:avLst/>
          </a:prstGeom>
          <a:noFill/>
          <a:ln>
            <a:noFill/>
          </a:ln>
        </p:spPr>
      </p:pic>
      <p:pic>
        <p:nvPicPr>
          <p:cNvPr descr="http://www.mysocietyonline.com/images/plycomcart2.jpg" id="407" name="Google Shape;407;p46"/>
          <p:cNvPicPr preferRelativeResize="0"/>
          <p:nvPr/>
        </p:nvPicPr>
        <p:blipFill rotWithShape="1">
          <a:blip r:embed="rId6">
            <a:alphaModFix/>
          </a:blip>
          <a:srcRect b="50000" l="0" r="0" t="0"/>
          <a:stretch/>
        </p:blipFill>
        <p:spPr>
          <a:xfrm>
            <a:off x="838200" y="1469167"/>
            <a:ext cx="670461" cy="454154"/>
          </a:xfrm>
          <a:prstGeom prst="rect">
            <a:avLst/>
          </a:prstGeom>
          <a:noFill/>
          <a:ln>
            <a:noFill/>
          </a:ln>
        </p:spPr>
      </p:pic>
      <p:sp>
        <p:nvSpPr>
          <p:cNvPr id="408" name="Google Shape;408;p46"/>
          <p:cNvSpPr txBox="1"/>
          <p:nvPr/>
        </p:nvSpPr>
        <p:spPr>
          <a:xfrm>
            <a:off x="-33307" y="2079988"/>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a:t>
            </a:r>
            <a:endParaRPr b="1" sz="1000">
              <a:solidFill>
                <a:srgbClr val="171717"/>
              </a:solidFill>
              <a:latin typeface="Tahoma"/>
              <a:ea typeface="Tahoma"/>
              <a:cs typeface="Tahoma"/>
              <a:sym typeface="Tahoma"/>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H.323/SIP </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Endpoints</a:t>
            </a:r>
            <a:endParaRPr sz="1100">
              <a:solidFill>
                <a:srgbClr val="171717"/>
              </a:solidFill>
              <a:latin typeface="Tahoma"/>
              <a:ea typeface="Tahoma"/>
              <a:cs typeface="Tahoma"/>
              <a:sym typeface="Tahoma"/>
            </a:endParaRPr>
          </a:p>
        </p:txBody>
      </p:sp>
      <p:pic>
        <p:nvPicPr>
          <p:cNvPr descr="http://www.mysocietyonline.com/images/plycomcart2.jpg" id="409" name="Google Shape;409;p46"/>
          <p:cNvPicPr preferRelativeResize="0"/>
          <p:nvPr/>
        </p:nvPicPr>
        <p:blipFill rotWithShape="1">
          <a:blip r:embed="rId6">
            <a:alphaModFix/>
          </a:blip>
          <a:srcRect b="50000" l="0" r="0" t="0"/>
          <a:stretch/>
        </p:blipFill>
        <p:spPr>
          <a:xfrm>
            <a:off x="838200" y="2193796"/>
            <a:ext cx="670461" cy="454154"/>
          </a:xfrm>
          <a:prstGeom prst="rect">
            <a:avLst/>
          </a:prstGeom>
          <a:noFill/>
          <a:ln>
            <a:noFill/>
          </a:ln>
        </p:spPr>
      </p:pic>
      <p:pic>
        <p:nvPicPr>
          <p:cNvPr descr="http://www.mysocietyonline.com/images/plycomcart2.jpg" id="410" name="Google Shape;410;p46"/>
          <p:cNvPicPr preferRelativeResize="0"/>
          <p:nvPr/>
        </p:nvPicPr>
        <p:blipFill rotWithShape="1">
          <a:blip r:embed="rId6">
            <a:alphaModFix/>
          </a:blip>
          <a:srcRect b="50000" l="0" r="0" t="0"/>
          <a:stretch/>
        </p:blipFill>
        <p:spPr>
          <a:xfrm>
            <a:off x="838200" y="2879596"/>
            <a:ext cx="670461" cy="454154"/>
          </a:xfrm>
          <a:prstGeom prst="rect">
            <a:avLst/>
          </a:prstGeom>
          <a:noFill/>
          <a:ln>
            <a:noFill/>
          </a:ln>
        </p:spPr>
      </p:pic>
      <p:cxnSp>
        <p:nvCxnSpPr>
          <p:cNvPr id="411" name="Google Shape;411;p46"/>
          <p:cNvCxnSpPr/>
          <p:nvPr/>
        </p:nvCxnSpPr>
        <p:spPr>
          <a:xfrm>
            <a:off x="4267200" y="2547815"/>
            <a:ext cx="1011237" cy="0"/>
          </a:xfrm>
          <a:prstGeom prst="straightConnector1">
            <a:avLst/>
          </a:prstGeom>
          <a:noFill/>
          <a:ln cap="flat" cmpd="sng" w="28575">
            <a:solidFill>
              <a:srgbClr val="171717"/>
            </a:solidFill>
            <a:prstDash val="solid"/>
            <a:round/>
            <a:headEnd len="med" w="med" type="stealth"/>
            <a:tailEnd len="med" w="med" type="stealth"/>
          </a:ln>
        </p:spPr>
      </p:cxnSp>
      <p:cxnSp>
        <p:nvCxnSpPr>
          <p:cNvPr id="412" name="Google Shape;412;p46"/>
          <p:cNvCxnSpPr>
            <a:endCxn id="399" idx="1"/>
          </p:cNvCxnSpPr>
          <p:nvPr/>
        </p:nvCxnSpPr>
        <p:spPr>
          <a:xfrm flipH="1" rot="10800000">
            <a:off x="6824663" y="1769998"/>
            <a:ext cx="723900" cy="685500"/>
          </a:xfrm>
          <a:prstGeom prst="straightConnector1">
            <a:avLst/>
          </a:prstGeom>
          <a:noFill/>
          <a:ln cap="flat" cmpd="sng" w="28575">
            <a:solidFill>
              <a:srgbClr val="171717"/>
            </a:solidFill>
            <a:prstDash val="solid"/>
            <a:round/>
            <a:headEnd len="med" w="med" type="stealth"/>
            <a:tailEnd len="med" w="med" type="stealth"/>
          </a:ln>
        </p:spPr>
      </p:cxnSp>
      <p:cxnSp>
        <p:nvCxnSpPr>
          <p:cNvPr id="413" name="Google Shape;413;p46"/>
          <p:cNvCxnSpPr/>
          <p:nvPr/>
        </p:nvCxnSpPr>
        <p:spPr>
          <a:xfrm>
            <a:off x="6841819" y="2573215"/>
            <a:ext cx="654356" cy="0"/>
          </a:xfrm>
          <a:prstGeom prst="straightConnector1">
            <a:avLst/>
          </a:prstGeom>
          <a:noFill/>
          <a:ln cap="flat" cmpd="sng" w="28575">
            <a:solidFill>
              <a:srgbClr val="171717"/>
            </a:solidFill>
            <a:prstDash val="solid"/>
            <a:round/>
            <a:headEnd len="med" w="med" type="stealth"/>
            <a:tailEnd len="med" w="med" type="stealth"/>
          </a:ln>
        </p:spPr>
      </p:cxnSp>
      <p:cxnSp>
        <p:nvCxnSpPr>
          <p:cNvPr id="414" name="Google Shape;414;p46"/>
          <p:cNvCxnSpPr>
            <a:endCxn id="403" idx="1"/>
          </p:cNvCxnSpPr>
          <p:nvPr/>
        </p:nvCxnSpPr>
        <p:spPr>
          <a:xfrm>
            <a:off x="6860677" y="2695440"/>
            <a:ext cx="664500" cy="520200"/>
          </a:xfrm>
          <a:prstGeom prst="straightConnector1">
            <a:avLst/>
          </a:prstGeom>
          <a:noFill/>
          <a:ln cap="flat" cmpd="sng" w="28575">
            <a:solidFill>
              <a:srgbClr val="171717"/>
            </a:solidFill>
            <a:prstDash val="solid"/>
            <a:round/>
            <a:headEnd len="med" w="med" type="stealth"/>
            <a:tailEnd len="med" w="med" type="stealth"/>
          </a:ln>
        </p:spPr>
      </p:cxnSp>
      <p:sp>
        <p:nvSpPr>
          <p:cNvPr id="415" name="Google Shape;415;p46"/>
          <p:cNvSpPr txBox="1"/>
          <p:nvPr/>
        </p:nvSpPr>
        <p:spPr>
          <a:xfrm>
            <a:off x="8179166" y="2131615"/>
            <a:ext cx="963046" cy="61555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Desktop</a:t>
            </a:r>
            <a:endParaRPr/>
          </a:p>
          <a:p>
            <a:pPr indent="0" lvl="0" marL="0" marR="0" rtl="0" algn="ctr">
              <a:spcBef>
                <a:spcPts val="200"/>
              </a:spcBef>
              <a:spcAft>
                <a:spcPts val="0"/>
              </a:spcAft>
              <a:buClr>
                <a:srgbClr val="171717"/>
              </a:buClr>
              <a:buFont typeface="Arial"/>
              <a:buNone/>
            </a:pPr>
            <a:r>
              <a:rPr b="1" lang="en-US" sz="1000">
                <a:solidFill>
                  <a:srgbClr val="171717"/>
                </a:solidFill>
                <a:latin typeface="Tahoma"/>
                <a:ea typeface="Tahoma"/>
                <a:cs typeface="Tahoma"/>
                <a:sym typeface="Tahoma"/>
              </a:rPr>
              <a:t>Endpoints</a:t>
            </a:r>
            <a:endParaRPr sz="1100">
              <a:solidFill>
                <a:srgbClr val="171717"/>
              </a:solidFill>
              <a:latin typeface="Tahoma"/>
              <a:ea typeface="Tahoma"/>
              <a:cs typeface="Tahoma"/>
              <a:sym typeface="Tahoma"/>
            </a:endParaRPr>
          </a:p>
        </p:txBody>
      </p:sp>
      <p:cxnSp>
        <p:nvCxnSpPr>
          <p:cNvPr id="416" name="Google Shape;416;p46"/>
          <p:cNvCxnSpPr/>
          <p:nvPr/>
        </p:nvCxnSpPr>
        <p:spPr>
          <a:xfrm>
            <a:off x="1584266" y="1696244"/>
            <a:ext cx="1006534" cy="607737"/>
          </a:xfrm>
          <a:prstGeom prst="straightConnector1">
            <a:avLst/>
          </a:prstGeom>
          <a:noFill/>
          <a:ln cap="flat" cmpd="sng" w="28575">
            <a:solidFill>
              <a:srgbClr val="171717"/>
            </a:solidFill>
            <a:prstDash val="solid"/>
            <a:round/>
            <a:headEnd len="med" w="med" type="stealth"/>
            <a:tailEnd len="med" w="med" type="stealth"/>
          </a:ln>
        </p:spPr>
      </p:cxnSp>
      <p:cxnSp>
        <p:nvCxnSpPr>
          <p:cNvPr id="417" name="Google Shape;417;p46"/>
          <p:cNvCxnSpPr/>
          <p:nvPr/>
        </p:nvCxnSpPr>
        <p:spPr>
          <a:xfrm>
            <a:off x="1505714" y="2455568"/>
            <a:ext cx="1085086" cy="0"/>
          </a:xfrm>
          <a:prstGeom prst="straightConnector1">
            <a:avLst/>
          </a:prstGeom>
          <a:noFill/>
          <a:ln cap="flat" cmpd="sng" w="28575">
            <a:solidFill>
              <a:srgbClr val="171717"/>
            </a:solidFill>
            <a:prstDash val="solid"/>
            <a:round/>
            <a:headEnd len="med" w="med" type="stealth"/>
            <a:tailEnd len="med" w="med" type="stealth"/>
          </a:ln>
        </p:spPr>
      </p:cxnSp>
      <p:cxnSp>
        <p:nvCxnSpPr>
          <p:cNvPr id="418" name="Google Shape;418;p46"/>
          <p:cNvCxnSpPr/>
          <p:nvPr/>
        </p:nvCxnSpPr>
        <p:spPr>
          <a:xfrm flipH="1" rot="10800000">
            <a:off x="1524704" y="2644775"/>
            <a:ext cx="1066096" cy="418467"/>
          </a:xfrm>
          <a:prstGeom prst="straightConnector1">
            <a:avLst/>
          </a:prstGeom>
          <a:noFill/>
          <a:ln cap="flat" cmpd="sng" w="28575">
            <a:solidFill>
              <a:srgbClr val="171717"/>
            </a:solidFill>
            <a:prstDash val="solid"/>
            <a:round/>
            <a:headEnd len="med" w="med" type="stealth"/>
            <a:tailEnd len="med" w="med" type="stealth"/>
          </a:ln>
        </p:spPr>
      </p:cxnSp>
      <p:sp>
        <p:nvSpPr>
          <p:cNvPr id="419" name="Google Shape;419;p4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Connecting Many Legacy Systems</a:t>
            </a:r>
            <a:endParaRPr b="1" i="0" sz="2500" u="none" cap="none" strike="noStrike">
              <a:solidFill>
                <a:srgbClr val="171717"/>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Connecting Many Legacy Systems</a:t>
            </a:r>
            <a:endParaRPr b="1" i="0" sz="2500" u="none" cap="none" strike="noStrike">
              <a:solidFill>
                <a:srgbClr val="171717"/>
              </a:solidFill>
              <a:latin typeface="Arial"/>
              <a:ea typeface="Arial"/>
              <a:cs typeface="Arial"/>
              <a:sym typeface="Arial"/>
            </a:endParaRPr>
          </a:p>
        </p:txBody>
      </p:sp>
      <p:pic>
        <p:nvPicPr>
          <p:cNvPr descr="C:\Users\Ofir\Desktop\VGW pictures\vgw13.JPG" id="425" name="Google Shape;425;p47"/>
          <p:cNvPicPr preferRelativeResize="0"/>
          <p:nvPr/>
        </p:nvPicPr>
        <p:blipFill rotWithShape="1">
          <a:blip r:embed="rId3">
            <a:alphaModFix/>
          </a:blip>
          <a:srcRect b="7063" l="0" r="0" t="6662"/>
          <a:stretch/>
        </p:blipFill>
        <p:spPr>
          <a:xfrm>
            <a:off x="1305791" y="1156677"/>
            <a:ext cx="6303818" cy="3384061"/>
          </a:xfrm>
          <a:prstGeom prst="rect">
            <a:avLst/>
          </a:prstGeom>
          <a:noFill/>
          <a:ln>
            <a:noFill/>
          </a:ln>
        </p:spPr>
      </p:pic>
      <p:pic>
        <p:nvPicPr>
          <p:cNvPr descr="C:\Users\Ofir\Desktop\VGW pictures\vgw13.JPG" id="426" name="Google Shape;426;p47"/>
          <p:cNvPicPr preferRelativeResize="0"/>
          <p:nvPr/>
        </p:nvPicPr>
        <p:blipFill rotWithShape="1">
          <a:blip r:embed="rId3">
            <a:alphaModFix/>
          </a:blip>
          <a:srcRect b="7063" l="33265" r="33368" t="49799"/>
          <a:stretch/>
        </p:blipFill>
        <p:spPr>
          <a:xfrm>
            <a:off x="1305791" y="1166076"/>
            <a:ext cx="2103442" cy="1692031"/>
          </a:xfrm>
          <a:prstGeom prst="rect">
            <a:avLst/>
          </a:prstGeom>
          <a:noFill/>
          <a:ln>
            <a:noFill/>
          </a:ln>
        </p:spPr>
      </p:pic>
      <p:sp>
        <p:nvSpPr>
          <p:cNvPr id="427" name="Google Shape;427;p47"/>
          <p:cNvSpPr/>
          <p:nvPr/>
        </p:nvSpPr>
        <p:spPr>
          <a:xfrm>
            <a:off x="5410200" y="1073341"/>
            <a:ext cx="2290008" cy="1827226"/>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rgbClr val="171717"/>
              </a:solidFill>
              <a:latin typeface="Times"/>
              <a:ea typeface="Times"/>
              <a:cs typeface="Times"/>
              <a:sym typeface="Times"/>
            </a:endParaRPr>
          </a:p>
        </p:txBody>
      </p:sp>
      <p:sp>
        <p:nvSpPr>
          <p:cNvPr id="428" name="Google Shape;428;p47"/>
          <p:cNvSpPr/>
          <p:nvPr/>
        </p:nvSpPr>
        <p:spPr>
          <a:xfrm>
            <a:off x="1171769" y="1097646"/>
            <a:ext cx="2290008" cy="1827226"/>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rgbClr val="171717"/>
              </a:solidFill>
              <a:latin typeface="Times"/>
              <a:ea typeface="Times"/>
              <a:cs typeface="Times"/>
              <a:sym typeface="Times"/>
            </a:endParaRPr>
          </a:p>
        </p:txBody>
      </p:sp>
      <p:pic>
        <p:nvPicPr>
          <p:cNvPr descr="C:\Users\Ofir\Desktop\VGW pictures\vgw13.JPG" id="429" name="Google Shape;429;p47"/>
          <p:cNvPicPr preferRelativeResize="0"/>
          <p:nvPr/>
        </p:nvPicPr>
        <p:blipFill rotWithShape="1">
          <a:blip r:embed="rId3">
            <a:alphaModFix/>
          </a:blip>
          <a:srcRect b="7063" l="33265" r="33368" t="49799"/>
          <a:stretch/>
        </p:blipFill>
        <p:spPr>
          <a:xfrm>
            <a:off x="5495657" y="1156676"/>
            <a:ext cx="2103442" cy="1692031"/>
          </a:xfrm>
          <a:prstGeom prst="rect">
            <a:avLst/>
          </a:prstGeom>
          <a:noFill/>
          <a:ln>
            <a:noFill/>
          </a:ln>
        </p:spPr>
      </p:pic>
      <p:sp>
        <p:nvSpPr>
          <p:cNvPr id="430" name="Google Shape;430;p47"/>
          <p:cNvSpPr/>
          <p:nvPr/>
        </p:nvSpPr>
        <p:spPr>
          <a:xfrm>
            <a:off x="3309377" y="2772472"/>
            <a:ext cx="2290008" cy="1827226"/>
          </a:xfrm>
          <a:prstGeom prst="rect">
            <a:avLst/>
          </a:pr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rgbClr val="171717"/>
              </a:solidFill>
              <a:latin typeface="Times"/>
              <a:ea typeface="Times"/>
              <a:cs typeface="Times"/>
              <a:sym typeface="Tim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Inbound H.323 or SIP using IVR</a:t>
            </a:r>
            <a:endParaRPr b="1" i="0" sz="2500" u="none" cap="none" strike="noStrike">
              <a:solidFill>
                <a:srgbClr val="171717"/>
              </a:solidFill>
              <a:latin typeface="Arial"/>
              <a:ea typeface="Arial"/>
              <a:cs typeface="Arial"/>
              <a:sym typeface="Arial"/>
            </a:endParaRPr>
          </a:p>
        </p:txBody>
      </p:sp>
      <p:sp>
        <p:nvSpPr>
          <p:cNvPr id="436" name="Google Shape;436;p48"/>
          <p:cNvSpPr txBox="1"/>
          <p:nvPr/>
        </p:nvSpPr>
        <p:spPr>
          <a:xfrm>
            <a:off x="22890" y="2496073"/>
            <a:ext cx="152372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H.323/SIP Endpoint</a:t>
            </a:r>
            <a:endParaRPr sz="1100">
              <a:solidFill>
                <a:srgbClr val="171717"/>
              </a:solidFill>
              <a:latin typeface="Tahoma"/>
              <a:ea typeface="Tahoma"/>
              <a:cs typeface="Tahoma"/>
              <a:sym typeface="Tahoma"/>
            </a:endParaRPr>
          </a:p>
        </p:txBody>
      </p:sp>
      <p:sp>
        <p:nvSpPr>
          <p:cNvPr id="437" name="Google Shape;437;p48"/>
          <p:cNvSpPr txBox="1"/>
          <p:nvPr/>
        </p:nvSpPr>
        <p:spPr>
          <a:xfrm>
            <a:off x="2874464" y="3074227"/>
            <a:ext cx="1957387"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VidyoGateway</a:t>
            </a:r>
            <a:endParaRPr b="1" sz="1000">
              <a:solidFill>
                <a:srgbClr val="171717"/>
              </a:solidFill>
              <a:latin typeface="Tahoma"/>
              <a:ea typeface="Tahoma"/>
              <a:cs typeface="Tahoma"/>
              <a:sym typeface="Tahoma"/>
            </a:endParaRPr>
          </a:p>
        </p:txBody>
      </p:sp>
      <p:pic>
        <p:nvPicPr>
          <p:cNvPr descr="lapptop.jpg" id="438" name="Google Shape;438;p48"/>
          <p:cNvPicPr preferRelativeResize="0"/>
          <p:nvPr/>
        </p:nvPicPr>
        <p:blipFill rotWithShape="1">
          <a:blip r:embed="rId3">
            <a:alphaModFix/>
          </a:blip>
          <a:srcRect b="0" l="0" r="0" t="0"/>
          <a:stretch/>
        </p:blipFill>
        <p:spPr>
          <a:xfrm>
            <a:off x="7915166" y="1792561"/>
            <a:ext cx="1092908" cy="959677"/>
          </a:xfrm>
          <a:prstGeom prst="rect">
            <a:avLst/>
          </a:prstGeom>
          <a:noFill/>
          <a:ln>
            <a:noFill/>
          </a:ln>
        </p:spPr>
      </p:pic>
      <p:pic>
        <p:nvPicPr>
          <p:cNvPr descr="9 videos image.bmp" id="439" name="Google Shape;439;p48"/>
          <p:cNvPicPr preferRelativeResize="0"/>
          <p:nvPr/>
        </p:nvPicPr>
        <p:blipFill rotWithShape="1">
          <a:blip r:embed="rId4">
            <a:alphaModFix/>
          </a:blip>
          <a:srcRect b="0" l="0" r="0" t="0"/>
          <a:stretch/>
        </p:blipFill>
        <p:spPr>
          <a:xfrm>
            <a:off x="8110849" y="1867687"/>
            <a:ext cx="701542" cy="439246"/>
          </a:xfrm>
          <a:prstGeom prst="rect">
            <a:avLst/>
          </a:prstGeom>
          <a:noFill/>
          <a:ln>
            <a:noFill/>
          </a:ln>
        </p:spPr>
      </p:pic>
      <p:sp>
        <p:nvSpPr>
          <p:cNvPr id="440" name="Google Shape;440;p48"/>
          <p:cNvSpPr/>
          <p:nvPr/>
        </p:nvSpPr>
        <p:spPr>
          <a:xfrm>
            <a:off x="3173753" y="1814275"/>
            <a:ext cx="1350182" cy="7620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1717"/>
              </a:buClr>
              <a:buFont typeface="Arial"/>
              <a:buNone/>
            </a:pPr>
            <a:r>
              <a:rPr b="0" i="0" lang="en-US" sz="4800" u="none" cap="none" strike="noStrike">
                <a:solidFill>
                  <a:srgbClr val="171717"/>
                </a:solidFill>
                <a:latin typeface="Arial"/>
                <a:ea typeface="Arial"/>
                <a:cs typeface="Arial"/>
                <a:sym typeface="Arial"/>
              </a:rPr>
              <a:t>IVR</a:t>
            </a:r>
            <a:endParaRPr b="0" i="0" sz="4800" u="none" cap="none" strike="noStrike">
              <a:solidFill>
                <a:srgbClr val="171717"/>
              </a:solidFill>
              <a:latin typeface="Arial"/>
              <a:ea typeface="Arial"/>
              <a:cs typeface="Arial"/>
              <a:sym typeface="Arial"/>
            </a:endParaRPr>
          </a:p>
        </p:txBody>
      </p:sp>
      <p:sp>
        <p:nvSpPr>
          <p:cNvPr id="441" name="Google Shape;441;p48"/>
          <p:cNvSpPr txBox="1"/>
          <p:nvPr/>
        </p:nvSpPr>
        <p:spPr>
          <a:xfrm>
            <a:off x="1594041" y="2310537"/>
            <a:ext cx="128592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123.123.123.123</a:t>
            </a:r>
            <a:endParaRPr b="1" sz="1000">
              <a:solidFill>
                <a:srgbClr val="171717"/>
              </a:solidFill>
              <a:latin typeface="Tahoma"/>
              <a:ea typeface="Tahoma"/>
              <a:cs typeface="Tahoma"/>
              <a:sym typeface="Tahoma"/>
            </a:endParaRPr>
          </a:p>
        </p:txBody>
      </p:sp>
      <p:sp>
        <p:nvSpPr>
          <p:cNvPr id="442" name="Google Shape;442;p48"/>
          <p:cNvSpPr txBox="1"/>
          <p:nvPr/>
        </p:nvSpPr>
        <p:spPr>
          <a:xfrm>
            <a:off x="4947320" y="2312802"/>
            <a:ext cx="51167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1234</a:t>
            </a:r>
            <a:endParaRPr/>
          </a:p>
        </p:txBody>
      </p:sp>
      <p:sp>
        <p:nvSpPr>
          <p:cNvPr id="443" name="Google Shape;443;p48"/>
          <p:cNvSpPr txBox="1"/>
          <p:nvPr/>
        </p:nvSpPr>
        <p:spPr>
          <a:xfrm>
            <a:off x="1536615" y="1899406"/>
            <a:ext cx="1459054"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IP of VidyoGateway</a:t>
            </a:r>
            <a:endParaRPr b="1" sz="1000">
              <a:solidFill>
                <a:srgbClr val="171717"/>
              </a:solidFill>
              <a:latin typeface="Tahoma"/>
              <a:ea typeface="Tahoma"/>
              <a:cs typeface="Tahoma"/>
              <a:sym typeface="Tahoma"/>
            </a:endParaRPr>
          </a:p>
        </p:txBody>
      </p:sp>
      <p:sp>
        <p:nvSpPr>
          <p:cNvPr id="444" name="Google Shape;444;p48"/>
          <p:cNvSpPr txBox="1"/>
          <p:nvPr/>
        </p:nvSpPr>
        <p:spPr>
          <a:xfrm>
            <a:off x="4902436" y="1867069"/>
            <a:ext cx="556563"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Room</a:t>
            </a:r>
            <a:endParaRPr/>
          </a:p>
        </p:txBody>
      </p:sp>
      <p:pic>
        <p:nvPicPr>
          <p:cNvPr id="445" name="Google Shape;445;p48"/>
          <p:cNvPicPr preferRelativeResize="0"/>
          <p:nvPr/>
        </p:nvPicPr>
        <p:blipFill rotWithShape="1">
          <a:blip r:embed="rId5">
            <a:alphaModFix/>
          </a:blip>
          <a:srcRect b="10722" l="6795" r="9631" t="40126"/>
          <a:stretch/>
        </p:blipFill>
        <p:spPr>
          <a:xfrm>
            <a:off x="2963696" y="2576275"/>
            <a:ext cx="1752600" cy="481545"/>
          </a:xfrm>
          <a:prstGeom prst="rect">
            <a:avLst/>
          </a:prstGeom>
          <a:noFill/>
          <a:ln>
            <a:noFill/>
          </a:ln>
        </p:spPr>
      </p:pic>
      <p:sp>
        <p:nvSpPr>
          <p:cNvPr id="446" name="Google Shape;446;p48"/>
          <p:cNvSpPr/>
          <p:nvPr/>
        </p:nvSpPr>
        <p:spPr>
          <a:xfrm>
            <a:off x="7794870" y="2724653"/>
            <a:ext cx="1333500" cy="236347"/>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1050">
                <a:solidFill>
                  <a:srgbClr val="171717"/>
                </a:solidFill>
                <a:latin typeface="Tahoma"/>
                <a:ea typeface="Tahoma"/>
                <a:cs typeface="Tahoma"/>
                <a:sym typeface="Tahoma"/>
              </a:rPr>
              <a:t>VidyoDesktop</a:t>
            </a:r>
            <a:endParaRPr/>
          </a:p>
          <a:p>
            <a:pPr indent="0" lvl="0" marL="0" marR="0" rtl="0" algn="ctr">
              <a:spcBef>
                <a:spcPts val="0"/>
              </a:spcBef>
              <a:spcAft>
                <a:spcPts val="0"/>
              </a:spcAft>
              <a:buNone/>
            </a:pPr>
            <a:r>
              <a:rPr b="1" lang="en-US" sz="1050">
                <a:solidFill>
                  <a:srgbClr val="171717"/>
                </a:solidFill>
                <a:latin typeface="Tahoma"/>
                <a:ea typeface="Tahoma"/>
                <a:cs typeface="Tahoma"/>
                <a:sym typeface="Tahoma"/>
              </a:rPr>
              <a:t>Endpoint</a:t>
            </a:r>
            <a:endParaRPr sz="1200">
              <a:solidFill>
                <a:srgbClr val="171717"/>
              </a:solidFill>
              <a:latin typeface="Tahoma"/>
              <a:ea typeface="Tahoma"/>
              <a:cs typeface="Tahoma"/>
              <a:sym typeface="Tahoma"/>
            </a:endParaRPr>
          </a:p>
        </p:txBody>
      </p:sp>
      <p:pic>
        <p:nvPicPr>
          <p:cNvPr descr="http://www.mysocietyonline.com/images/plycomcart2.jpg" id="447" name="Google Shape;447;p48"/>
          <p:cNvPicPr preferRelativeResize="0"/>
          <p:nvPr/>
        </p:nvPicPr>
        <p:blipFill rotWithShape="1">
          <a:blip r:embed="rId6">
            <a:alphaModFix/>
          </a:blip>
          <a:srcRect b="0" l="0" r="0" t="0"/>
          <a:stretch/>
        </p:blipFill>
        <p:spPr>
          <a:xfrm>
            <a:off x="259326" y="1733550"/>
            <a:ext cx="996213" cy="1349622"/>
          </a:xfrm>
          <a:prstGeom prst="rect">
            <a:avLst/>
          </a:prstGeom>
          <a:noFill/>
          <a:ln>
            <a:noFill/>
          </a:ln>
        </p:spPr>
      </p:pic>
      <p:sp>
        <p:nvSpPr>
          <p:cNvPr id="448" name="Google Shape;448;p48"/>
          <p:cNvSpPr/>
          <p:nvPr/>
        </p:nvSpPr>
        <p:spPr>
          <a:xfrm>
            <a:off x="228602" y="3714750"/>
            <a:ext cx="3640186"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449" name="Google Shape;449;p48"/>
          <p:cNvSpPr/>
          <p:nvPr/>
        </p:nvSpPr>
        <p:spPr>
          <a:xfrm>
            <a:off x="3868788" y="3711309"/>
            <a:ext cx="4939275"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pic>
        <p:nvPicPr>
          <p:cNvPr id="450" name="Google Shape;450;p48"/>
          <p:cNvPicPr preferRelativeResize="0"/>
          <p:nvPr/>
        </p:nvPicPr>
        <p:blipFill rotWithShape="1">
          <a:blip r:embed="rId5">
            <a:alphaModFix/>
          </a:blip>
          <a:srcRect b="10722" l="6795" r="9631" t="64701"/>
          <a:stretch/>
        </p:blipFill>
        <p:spPr>
          <a:xfrm>
            <a:off x="5751404" y="2217042"/>
            <a:ext cx="1752600" cy="240774"/>
          </a:xfrm>
          <a:prstGeom prst="rect">
            <a:avLst/>
          </a:prstGeom>
          <a:noFill/>
          <a:ln>
            <a:noFill/>
          </a:ln>
        </p:spPr>
      </p:pic>
      <p:pic>
        <p:nvPicPr>
          <p:cNvPr id="451" name="Google Shape;451;p48"/>
          <p:cNvPicPr preferRelativeResize="0"/>
          <p:nvPr/>
        </p:nvPicPr>
        <p:blipFill rotWithShape="1">
          <a:blip r:embed="rId5">
            <a:alphaModFix/>
          </a:blip>
          <a:srcRect b="10722" l="6795" r="9631" t="40126"/>
          <a:stretch/>
        </p:blipFill>
        <p:spPr>
          <a:xfrm>
            <a:off x="5751943" y="1776913"/>
            <a:ext cx="1752600" cy="481545"/>
          </a:xfrm>
          <a:prstGeom prst="rect">
            <a:avLst/>
          </a:prstGeom>
          <a:noFill/>
          <a:ln>
            <a:noFill/>
          </a:ln>
        </p:spPr>
      </p:pic>
      <p:cxnSp>
        <p:nvCxnSpPr>
          <p:cNvPr id="452" name="Google Shape;452;p48"/>
          <p:cNvCxnSpPr/>
          <p:nvPr/>
        </p:nvCxnSpPr>
        <p:spPr>
          <a:xfrm>
            <a:off x="4676362" y="2227488"/>
            <a:ext cx="1011237" cy="0"/>
          </a:xfrm>
          <a:prstGeom prst="straightConnector1">
            <a:avLst/>
          </a:prstGeom>
          <a:noFill/>
          <a:ln cap="flat" cmpd="sng" w="28575">
            <a:solidFill>
              <a:srgbClr val="171717"/>
            </a:solidFill>
            <a:prstDash val="solid"/>
            <a:round/>
            <a:headEnd len="med" w="med" type="stealth"/>
            <a:tailEnd len="med" w="med" type="stealth"/>
          </a:ln>
        </p:spPr>
      </p:cxnSp>
      <p:cxnSp>
        <p:nvCxnSpPr>
          <p:cNvPr id="453" name="Google Shape;453;p48"/>
          <p:cNvCxnSpPr/>
          <p:nvPr/>
        </p:nvCxnSpPr>
        <p:spPr>
          <a:xfrm>
            <a:off x="7473169" y="2227488"/>
            <a:ext cx="580281" cy="0"/>
          </a:xfrm>
          <a:prstGeom prst="straightConnector1">
            <a:avLst/>
          </a:prstGeom>
          <a:noFill/>
          <a:ln cap="flat" cmpd="sng" w="28575">
            <a:solidFill>
              <a:srgbClr val="171717"/>
            </a:solidFill>
            <a:prstDash val="solid"/>
            <a:round/>
            <a:headEnd len="med" w="med" type="stealth"/>
            <a:tailEnd len="med" w="med" type="stealth"/>
          </a:ln>
        </p:spPr>
      </p:cxnSp>
      <p:cxnSp>
        <p:nvCxnSpPr>
          <p:cNvPr id="454" name="Google Shape;454;p48"/>
          <p:cNvCxnSpPr/>
          <p:nvPr/>
        </p:nvCxnSpPr>
        <p:spPr>
          <a:xfrm>
            <a:off x="1317101" y="2227488"/>
            <a:ext cx="1791469" cy="0"/>
          </a:xfrm>
          <a:prstGeom prst="straightConnector1">
            <a:avLst/>
          </a:prstGeom>
          <a:noFill/>
          <a:ln cap="flat" cmpd="sng" w="28575">
            <a:solidFill>
              <a:srgbClr val="171717"/>
            </a:solidFill>
            <a:prstDash val="solid"/>
            <a:round/>
            <a:headEnd len="med" w="med" type="stealth"/>
            <a:tailEnd len="med" w="med" type="stealth"/>
          </a:ln>
        </p:spPr>
      </p:cxnSp>
      <p:sp>
        <p:nvSpPr>
          <p:cNvPr id="455" name="Google Shape;455;p48"/>
          <p:cNvSpPr txBox="1"/>
          <p:nvPr/>
        </p:nvSpPr>
        <p:spPr>
          <a:xfrm>
            <a:off x="5847932" y="2435912"/>
            <a:ext cx="156062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VidyoPortal</a:t>
            </a:r>
            <a:endParaRPr/>
          </a:p>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VidyoRouter</a:t>
            </a:r>
            <a:endParaRPr b="1" sz="1000">
              <a:solidFill>
                <a:srgbClr val="171717"/>
              </a:solidFill>
              <a:latin typeface="Tahoma"/>
              <a:ea typeface="Tahoma"/>
              <a:cs typeface="Tahoma"/>
              <a:sym typeface="Tahom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H.323/SIP with Gatekeeper</a:t>
            </a:r>
            <a:endParaRPr b="1" i="0" sz="2500" u="none" cap="none" strike="noStrike">
              <a:solidFill>
                <a:srgbClr val="171717"/>
              </a:solidFill>
              <a:latin typeface="Arial"/>
              <a:ea typeface="Arial"/>
              <a:cs typeface="Arial"/>
              <a:sym typeface="Arial"/>
            </a:endParaRPr>
          </a:p>
        </p:txBody>
      </p:sp>
      <p:sp>
        <p:nvSpPr>
          <p:cNvPr id="461" name="Google Shape;461;p49"/>
          <p:cNvSpPr txBox="1"/>
          <p:nvPr/>
        </p:nvSpPr>
        <p:spPr>
          <a:xfrm>
            <a:off x="-17132" y="2567117"/>
            <a:ext cx="152372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H.323/SIP Endpoint</a:t>
            </a:r>
            <a:endParaRPr sz="1100">
              <a:solidFill>
                <a:srgbClr val="171717"/>
              </a:solidFill>
              <a:latin typeface="Tahoma"/>
              <a:ea typeface="Tahoma"/>
              <a:cs typeface="Tahoma"/>
              <a:sym typeface="Tahoma"/>
            </a:endParaRPr>
          </a:p>
        </p:txBody>
      </p:sp>
      <p:sp>
        <p:nvSpPr>
          <p:cNvPr id="462" name="Google Shape;462;p49"/>
          <p:cNvSpPr txBox="1"/>
          <p:nvPr/>
        </p:nvSpPr>
        <p:spPr>
          <a:xfrm>
            <a:off x="4343400" y="2246959"/>
            <a:ext cx="1141177"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VidyoGateway</a:t>
            </a:r>
            <a:endParaRPr b="1" sz="1000">
              <a:solidFill>
                <a:srgbClr val="171717"/>
              </a:solidFill>
              <a:latin typeface="Tahoma"/>
              <a:ea typeface="Tahoma"/>
              <a:cs typeface="Tahoma"/>
              <a:sym typeface="Tahoma"/>
            </a:endParaRPr>
          </a:p>
        </p:txBody>
      </p:sp>
      <p:pic>
        <p:nvPicPr>
          <p:cNvPr descr="lapptop.jpg" id="463" name="Google Shape;463;p49"/>
          <p:cNvPicPr preferRelativeResize="0"/>
          <p:nvPr/>
        </p:nvPicPr>
        <p:blipFill rotWithShape="1">
          <a:blip r:embed="rId3">
            <a:alphaModFix/>
          </a:blip>
          <a:srcRect b="0" l="0" r="0" t="0"/>
          <a:stretch/>
        </p:blipFill>
        <p:spPr>
          <a:xfrm>
            <a:off x="8296625" y="2067641"/>
            <a:ext cx="666052" cy="584857"/>
          </a:xfrm>
          <a:prstGeom prst="rect">
            <a:avLst/>
          </a:prstGeom>
          <a:noFill/>
          <a:ln>
            <a:noFill/>
          </a:ln>
        </p:spPr>
      </p:pic>
      <p:pic>
        <p:nvPicPr>
          <p:cNvPr descr="9 videos image.bmp" id="464" name="Google Shape;464;p49"/>
          <p:cNvPicPr preferRelativeResize="0"/>
          <p:nvPr/>
        </p:nvPicPr>
        <p:blipFill rotWithShape="1">
          <a:blip r:embed="rId4">
            <a:alphaModFix/>
          </a:blip>
          <a:srcRect b="0" l="0" r="0" t="0"/>
          <a:stretch/>
        </p:blipFill>
        <p:spPr>
          <a:xfrm>
            <a:off x="8415880" y="2100292"/>
            <a:ext cx="427541" cy="267690"/>
          </a:xfrm>
          <a:prstGeom prst="rect">
            <a:avLst/>
          </a:prstGeom>
          <a:noFill/>
          <a:ln>
            <a:noFill/>
          </a:ln>
        </p:spPr>
      </p:pic>
      <p:sp>
        <p:nvSpPr>
          <p:cNvPr id="465" name="Google Shape;465;p49"/>
          <p:cNvSpPr/>
          <p:nvPr/>
        </p:nvSpPr>
        <p:spPr>
          <a:xfrm>
            <a:off x="2224842" y="1990569"/>
            <a:ext cx="1051758" cy="524239"/>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171717"/>
              </a:buClr>
              <a:buFont typeface="Arial"/>
              <a:buNone/>
            </a:pPr>
            <a:r>
              <a:rPr b="1" i="0" lang="en-US" sz="1200" u="none" cap="none" strike="noStrike">
                <a:solidFill>
                  <a:srgbClr val="171717"/>
                </a:solidFill>
                <a:latin typeface="Arial"/>
                <a:ea typeface="Arial"/>
                <a:cs typeface="Arial"/>
                <a:sym typeface="Arial"/>
              </a:rPr>
              <a:t>H.323/SIP</a:t>
            </a:r>
            <a:r>
              <a:rPr b="1" i="0" lang="en-US" sz="1200" u="none" cap="none" strike="noStrike">
                <a:solidFill>
                  <a:srgbClr val="171717"/>
                </a:solidFill>
                <a:latin typeface="Arial"/>
                <a:ea typeface="Arial"/>
                <a:cs typeface="Arial"/>
                <a:sym typeface="Arial"/>
              </a:rPr>
              <a:t> Gatekeeper</a:t>
            </a:r>
            <a:endParaRPr b="1" i="0" sz="1200" u="none" cap="none" strike="noStrike">
              <a:solidFill>
                <a:srgbClr val="171717"/>
              </a:solidFill>
              <a:latin typeface="Arial"/>
              <a:ea typeface="Arial"/>
              <a:cs typeface="Arial"/>
              <a:sym typeface="Arial"/>
            </a:endParaRPr>
          </a:p>
        </p:txBody>
      </p:sp>
      <p:sp>
        <p:nvSpPr>
          <p:cNvPr id="466" name="Google Shape;466;p49"/>
          <p:cNvSpPr txBox="1"/>
          <p:nvPr/>
        </p:nvSpPr>
        <p:spPr>
          <a:xfrm>
            <a:off x="1343787" y="2320310"/>
            <a:ext cx="708848"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(8)1234</a:t>
            </a:r>
            <a:endParaRPr/>
          </a:p>
        </p:txBody>
      </p:sp>
      <p:sp>
        <p:nvSpPr>
          <p:cNvPr id="467" name="Google Shape;467;p49"/>
          <p:cNvSpPr txBox="1"/>
          <p:nvPr/>
        </p:nvSpPr>
        <p:spPr>
          <a:xfrm>
            <a:off x="1350428" y="1524620"/>
            <a:ext cx="702436"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Prefix </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 </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Room</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Number</a:t>
            </a:r>
            <a:endParaRPr b="1" sz="1000">
              <a:solidFill>
                <a:srgbClr val="171717"/>
              </a:solidFill>
              <a:latin typeface="Tahoma"/>
              <a:ea typeface="Tahoma"/>
              <a:cs typeface="Tahoma"/>
              <a:sym typeface="Tahoma"/>
            </a:endParaRPr>
          </a:p>
        </p:txBody>
      </p:sp>
      <p:pic>
        <p:nvPicPr>
          <p:cNvPr id="468" name="Google Shape;468;p49"/>
          <p:cNvPicPr preferRelativeResize="0"/>
          <p:nvPr/>
        </p:nvPicPr>
        <p:blipFill rotWithShape="1">
          <a:blip r:embed="rId5">
            <a:alphaModFix/>
          </a:blip>
          <a:srcRect b="10722" l="6795" r="9631" t="40126"/>
          <a:stretch/>
        </p:blipFill>
        <p:spPr>
          <a:xfrm>
            <a:off x="4243167" y="1884867"/>
            <a:ext cx="1400220" cy="384725"/>
          </a:xfrm>
          <a:prstGeom prst="rect">
            <a:avLst/>
          </a:prstGeom>
          <a:noFill/>
          <a:ln>
            <a:noFill/>
          </a:ln>
        </p:spPr>
      </p:pic>
      <p:pic>
        <p:nvPicPr>
          <p:cNvPr descr="http://www.mysocietyonline.com/images/plycomcart2.jpg" id="469" name="Google Shape;469;p49"/>
          <p:cNvPicPr preferRelativeResize="0"/>
          <p:nvPr/>
        </p:nvPicPr>
        <p:blipFill rotWithShape="1">
          <a:blip r:embed="rId6">
            <a:alphaModFix/>
          </a:blip>
          <a:srcRect b="0" l="0" r="0" t="0"/>
          <a:stretch/>
        </p:blipFill>
        <p:spPr>
          <a:xfrm>
            <a:off x="219304" y="1907928"/>
            <a:ext cx="996213" cy="1349622"/>
          </a:xfrm>
          <a:prstGeom prst="rect">
            <a:avLst/>
          </a:prstGeom>
          <a:noFill/>
          <a:ln>
            <a:noFill/>
          </a:ln>
        </p:spPr>
      </p:pic>
      <p:sp>
        <p:nvSpPr>
          <p:cNvPr id="470" name="Google Shape;470;p49"/>
          <p:cNvSpPr txBox="1"/>
          <p:nvPr/>
        </p:nvSpPr>
        <p:spPr>
          <a:xfrm>
            <a:off x="3497686" y="2309935"/>
            <a:ext cx="51167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1234</a:t>
            </a:r>
            <a:endParaRPr/>
          </a:p>
        </p:txBody>
      </p:sp>
      <p:sp>
        <p:nvSpPr>
          <p:cNvPr id="471" name="Google Shape;471;p49"/>
          <p:cNvSpPr txBox="1"/>
          <p:nvPr/>
        </p:nvSpPr>
        <p:spPr>
          <a:xfrm>
            <a:off x="3402307" y="1839723"/>
            <a:ext cx="70243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Room</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Number</a:t>
            </a:r>
            <a:endParaRPr/>
          </a:p>
        </p:txBody>
      </p:sp>
      <p:sp>
        <p:nvSpPr>
          <p:cNvPr id="472" name="Google Shape;472;p49"/>
          <p:cNvSpPr txBox="1"/>
          <p:nvPr/>
        </p:nvSpPr>
        <p:spPr>
          <a:xfrm>
            <a:off x="5809431" y="2340269"/>
            <a:ext cx="51167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1234</a:t>
            </a:r>
            <a:endParaRPr/>
          </a:p>
        </p:txBody>
      </p:sp>
      <p:sp>
        <p:nvSpPr>
          <p:cNvPr id="473" name="Google Shape;473;p49"/>
          <p:cNvSpPr/>
          <p:nvPr/>
        </p:nvSpPr>
        <p:spPr>
          <a:xfrm>
            <a:off x="7962900" y="2640203"/>
            <a:ext cx="1333500" cy="236347"/>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1050">
                <a:solidFill>
                  <a:srgbClr val="171717"/>
                </a:solidFill>
                <a:latin typeface="Tahoma"/>
                <a:ea typeface="Tahoma"/>
                <a:cs typeface="Tahoma"/>
                <a:sym typeface="Tahoma"/>
              </a:rPr>
              <a:t>VidyoDesktop</a:t>
            </a:r>
            <a:endParaRPr/>
          </a:p>
          <a:p>
            <a:pPr indent="0" lvl="0" marL="0" marR="0" rtl="0" algn="ctr">
              <a:spcBef>
                <a:spcPts val="0"/>
              </a:spcBef>
              <a:spcAft>
                <a:spcPts val="0"/>
              </a:spcAft>
              <a:buNone/>
            </a:pPr>
            <a:r>
              <a:rPr b="1" lang="en-US" sz="1050">
                <a:solidFill>
                  <a:srgbClr val="171717"/>
                </a:solidFill>
                <a:latin typeface="Tahoma"/>
                <a:ea typeface="Tahoma"/>
                <a:cs typeface="Tahoma"/>
                <a:sym typeface="Tahoma"/>
              </a:rPr>
              <a:t>Endpoint</a:t>
            </a:r>
            <a:endParaRPr sz="1200">
              <a:solidFill>
                <a:srgbClr val="171717"/>
              </a:solidFill>
              <a:latin typeface="Tahoma"/>
              <a:ea typeface="Tahoma"/>
              <a:cs typeface="Tahoma"/>
              <a:sym typeface="Tahoma"/>
            </a:endParaRPr>
          </a:p>
        </p:txBody>
      </p:sp>
      <p:sp>
        <p:nvSpPr>
          <p:cNvPr id="474" name="Google Shape;474;p49"/>
          <p:cNvSpPr/>
          <p:nvPr/>
        </p:nvSpPr>
        <p:spPr>
          <a:xfrm>
            <a:off x="219304" y="3714750"/>
            <a:ext cx="3640186"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475" name="Google Shape;475;p49"/>
          <p:cNvSpPr/>
          <p:nvPr/>
        </p:nvSpPr>
        <p:spPr>
          <a:xfrm>
            <a:off x="3868788" y="3711309"/>
            <a:ext cx="4939275"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pic>
        <p:nvPicPr>
          <p:cNvPr id="476" name="Google Shape;476;p49"/>
          <p:cNvPicPr preferRelativeResize="0"/>
          <p:nvPr/>
        </p:nvPicPr>
        <p:blipFill rotWithShape="1">
          <a:blip r:embed="rId5">
            <a:alphaModFix/>
          </a:blip>
          <a:srcRect b="10722" l="6795" r="9631" t="64701"/>
          <a:stretch/>
        </p:blipFill>
        <p:spPr>
          <a:xfrm>
            <a:off x="6586850" y="2121970"/>
            <a:ext cx="1115278" cy="153218"/>
          </a:xfrm>
          <a:prstGeom prst="rect">
            <a:avLst/>
          </a:prstGeom>
          <a:noFill/>
          <a:ln>
            <a:noFill/>
          </a:ln>
        </p:spPr>
      </p:pic>
      <p:pic>
        <p:nvPicPr>
          <p:cNvPr id="477" name="Google Shape;477;p49"/>
          <p:cNvPicPr preferRelativeResize="0"/>
          <p:nvPr/>
        </p:nvPicPr>
        <p:blipFill rotWithShape="1">
          <a:blip r:embed="rId5">
            <a:alphaModFix/>
          </a:blip>
          <a:srcRect b="10722" l="6795" r="9631" t="40126"/>
          <a:stretch/>
        </p:blipFill>
        <p:spPr>
          <a:xfrm>
            <a:off x="6587389" y="1824396"/>
            <a:ext cx="1115278" cy="306434"/>
          </a:xfrm>
          <a:prstGeom prst="rect">
            <a:avLst/>
          </a:prstGeom>
          <a:noFill/>
          <a:ln>
            <a:noFill/>
          </a:ln>
        </p:spPr>
      </p:pic>
      <p:sp>
        <p:nvSpPr>
          <p:cNvPr id="478" name="Google Shape;478;p49"/>
          <p:cNvSpPr txBox="1"/>
          <p:nvPr/>
        </p:nvSpPr>
        <p:spPr>
          <a:xfrm>
            <a:off x="5698365" y="1840448"/>
            <a:ext cx="70243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Room</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Number</a:t>
            </a:r>
            <a:endParaRPr/>
          </a:p>
        </p:txBody>
      </p:sp>
      <p:cxnSp>
        <p:nvCxnSpPr>
          <p:cNvPr id="479" name="Google Shape;479;p49"/>
          <p:cNvCxnSpPr/>
          <p:nvPr/>
        </p:nvCxnSpPr>
        <p:spPr>
          <a:xfrm>
            <a:off x="1238557" y="2270711"/>
            <a:ext cx="919306" cy="0"/>
          </a:xfrm>
          <a:prstGeom prst="straightConnector1">
            <a:avLst/>
          </a:prstGeom>
          <a:noFill/>
          <a:ln cap="flat" cmpd="sng" w="28575">
            <a:solidFill>
              <a:srgbClr val="171717"/>
            </a:solidFill>
            <a:prstDash val="solid"/>
            <a:round/>
            <a:headEnd len="med" w="med" type="stealth"/>
            <a:tailEnd len="med" w="med" type="stealth"/>
          </a:ln>
        </p:spPr>
      </p:cxnSp>
      <p:cxnSp>
        <p:nvCxnSpPr>
          <p:cNvPr id="480" name="Google Shape;480;p49"/>
          <p:cNvCxnSpPr/>
          <p:nvPr/>
        </p:nvCxnSpPr>
        <p:spPr>
          <a:xfrm>
            <a:off x="3352800" y="2273521"/>
            <a:ext cx="835733" cy="0"/>
          </a:xfrm>
          <a:prstGeom prst="straightConnector1">
            <a:avLst/>
          </a:prstGeom>
          <a:noFill/>
          <a:ln cap="flat" cmpd="sng" w="28575">
            <a:solidFill>
              <a:srgbClr val="171717"/>
            </a:solidFill>
            <a:prstDash val="solid"/>
            <a:round/>
            <a:headEnd len="med" w="med" type="stealth"/>
            <a:tailEnd len="med" w="med" type="stealth"/>
          </a:ln>
        </p:spPr>
      </p:cxnSp>
      <p:cxnSp>
        <p:nvCxnSpPr>
          <p:cNvPr id="481" name="Google Shape;481;p49"/>
          <p:cNvCxnSpPr/>
          <p:nvPr/>
        </p:nvCxnSpPr>
        <p:spPr>
          <a:xfrm>
            <a:off x="7825867" y="2275188"/>
            <a:ext cx="417866" cy="0"/>
          </a:xfrm>
          <a:prstGeom prst="straightConnector1">
            <a:avLst/>
          </a:prstGeom>
          <a:noFill/>
          <a:ln cap="flat" cmpd="sng" w="28575">
            <a:solidFill>
              <a:srgbClr val="171717"/>
            </a:solidFill>
            <a:prstDash val="solid"/>
            <a:round/>
            <a:headEnd len="med" w="med" type="stealth"/>
            <a:tailEnd len="med" w="med" type="stealth"/>
          </a:ln>
        </p:spPr>
      </p:cxnSp>
      <p:cxnSp>
        <p:nvCxnSpPr>
          <p:cNvPr id="482" name="Google Shape;482;p49"/>
          <p:cNvCxnSpPr/>
          <p:nvPr/>
        </p:nvCxnSpPr>
        <p:spPr>
          <a:xfrm>
            <a:off x="5654127" y="2273624"/>
            <a:ext cx="759757" cy="0"/>
          </a:xfrm>
          <a:prstGeom prst="straightConnector1">
            <a:avLst/>
          </a:prstGeom>
          <a:noFill/>
          <a:ln cap="flat" cmpd="sng" w="28575">
            <a:solidFill>
              <a:srgbClr val="171717"/>
            </a:solidFill>
            <a:prstDash val="solid"/>
            <a:round/>
            <a:headEnd len="med" w="med" type="stealth"/>
            <a:tailEnd len="med" w="med" type="stealth"/>
          </a:ln>
        </p:spPr>
      </p:cxnSp>
      <p:sp>
        <p:nvSpPr>
          <p:cNvPr id="483" name="Google Shape;483;p49"/>
          <p:cNvSpPr txBox="1"/>
          <p:nvPr/>
        </p:nvSpPr>
        <p:spPr>
          <a:xfrm>
            <a:off x="6364178" y="2211023"/>
            <a:ext cx="156062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VidyoPortal</a:t>
            </a:r>
            <a:endParaRPr/>
          </a:p>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VidyoRouter</a:t>
            </a:r>
            <a:endParaRPr b="1" sz="1000">
              <a:solidFill>
                <a:srgbClr val="171717"/>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rgbClr val="171717"/>
                </a:solidFill>
                <a:latin typeface="Arial"/>
                <a:ea typeface="Arial"/>
                <a:cs typeface="Arial"/>
                <a:sym typeface="Arial"/>
              </a:rPr>
              <a:t>VidyoGateway - </a:t>
            </a:r>
            <a:r>
              <a:rPr b="1" i="0" lang="en-US" sz="2500" u="none" cap="none" strike="noStrike">
                <a:solidFill>
                  <a:srgbClr val="171717"/>
                </a:solidFill>
                <a:latin typeface="Arial"/>
                <a:ea typeface="Arial"/>
                <a:cs typeface="Arial"/>
                <a:sym typeface="Arial"/>
              </a:rPr>
              <a:t>H.323/SIP/URI Dialing</a:t>
            </a:r>
            <a:endParaRPr b="1" i="0" sz="2500" u="none" cap="none" strike="noStrike">
              <a:solidFill>
                <a:srgbClr val="171717"/>
              </a:solidFill>
              <a:latin typeface="Arial"/>
              <a:ea typeface="Arial"/>
              <a:cs typeface="Arial"/>
              <a:sym typeface="Arial"/>
            </a:endParaRPr>
          </a:p>
        </p:txBody>
      </p:sp>
      <p:sp>
        <p:nvSpPr>
          <p:cNvPr id="489" name="Google Shape;489;p50"/>
          <p:cNvSpPr txBox="1"/>
          <p:nvPr/>
        </p:nvSpPr>
        <p:spPr>
          <a:xfrm>
            <a:off x="0" y="2422371"/>
            <a:ext cx="1523721"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Legacy H.323/SIP Endpoint</a:t>
            </a:r>
            <a:endParaRPr sz="1100">
              <a:solidFill>
                <a:srgbClr val="171717"/>
              </a:solidFill>
              <a:latin typeface="Tahoma"/>
              <a:ea typeface="Tahoma"/>
              <a:cs typeface="Tahoma"/>
              <a:sym typeface="Tahoma"/>
            </a:endParaRPr>
          </a:p>
        </p:txBody>
      </p:sp>
      <p:pic>
        <p:nvPicPr>
          <p:cNvPr descr="http://www.mysocietyonline.com/images/plycomcart2.jpg" id="490" name="Google Shape;490;p50"/>
          <p:cNvPicPr preferRelativeResize="0"/>
          <p:nvPr/>
        </p:nvPicPr>
        <p:blipFill rotWithShape="1">
          <a:blip r:embed="rId3">
            <a:alphaModFix/>
          </a:blip>
          <a:srcRect b="0" l="0" r="0" t="0"/>
          <a:stretch/>
        </p:blipFill>
        <p:spPr>
          <a:xfrm>
            <a:off x="236436" y="1831728"/>
            <a:ext cx="996213" cy="1349622"/>
          </a:xfrm>
          <a:prstGeom prst="rect">
            <a:avLst/>
          </a:prstGeom>
          <a:noFill/>
          <a:ln>
            <a:noFill/>
          </a:ln>
        </p:spPr>
      </p:pic>
      <p:sp>
        <p:nvSpPr>
          <p:cNvPr id="491" name="Google Shape;491;p50"/>
          <p:cNvSpPr txBox="1"/>
          <p:nvPr/>
        </p:nvSpPr>
        <p:spPr>
          <a:xfrm>
            <a:off x="1821054" y="2212728"/>
            <a:ext cx="182133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123.123.123.123##1234</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1234@mydomain.com</a:t>
            </a:r>
            <a:endParaRPr/>
          </a:p>
        </p:txBody>
      </p:sp>
      <p:sp>
        <p:nvSpPr>
          <p:cNvPr id="492" name="Google Shape;492;p50"/>
          <p:cNvSpPr txBox="1"/>
          <p:nvPr/>
        </p:nvSpPr>
        <p:spPr>
          <a:xfrm>
            <a:off x="1116363" y="1736418"/>
            <a:ext cx="326724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IP of VidyoGateway - Delimiter – Room Number</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Room Number @ domain / IP</a:t>
            </a:r>
            <a:endParaRPr/>
          </a:p>
        </p:txBody>
      </p:sp>
      <p:cxnSp>
        <p:nvCxnSpPr>
          <p:cNvPr id="493" name="Google Shape;493;p50"/>
          <p:cNvCxnSpPr/>
          <p:nvPr/>
        </p:nvCxnSpPr>
        <p:spPr>
          <a:xfrm>
            <a:off x="1328853" y="2180210"/>
            <a:ext cx="2842251" cy="0"/>
          </a:xfrm>
          <a:prstGeom prst="straightConnector1">
            <a:avLst/>
          </a:prstGeom>
          <a:noFill/>
          <a:ln cap="flat" cmpd="sng" w="25400">
            <a:solidFill>
              <a:schemeClr val="dk1"/>
            </a:solidFill>
            <a:prstDash val="solid"/>
            <a:round/>
            <a:headEnd len="sm" w="sm" type="none"/>
            <a:tailEnd len="med" w="med" type="stealth"/>
          </a:ln>
        </p:spPr>
      </p:cxnSp>
      <p:sp>
        <p:nvSpPr>
          <p:cNvPr id="494" name="Google Shape;494;p50"/>
          <p:cNvSpPr/>
          <p:nvPr/>
        </p:nvSpPr>
        <p:spPr>
          <a:xfrm>
            <a:off x="228602" y="3694242"/>
            <a:ext cx="3640186" cy="1087308"/>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AVC</a:t>
            </a:r>
            <a:endParaRPr sz="7200">
              <a:solidFill>
                <a:srgbClr val="171717"/>
              </a:solidFill>
              <a:latin typeface="Times"/>
              <a:ea typeface="Times"/>
              <a:cs typeface="Times"/>
              <a:sym typeface="Times"/>
            </a:endParaRPr>
          </a:p>
        </p:txBody>
      </p:sp>
      <p:sp>
        <p:nvSpPr>
          <p:cNvPr id="495" name="Google Shape;495;p50"/>
          <p:cNvSpPr/>
          <p:nvPr/>
        </p:nvSpPr>
        <p:spPr>
          <a:xfrm>
            <a:off x="3868788" y="3711309"/>
            <a:ext cx="4939275" cy="1072212"/>
          </a:xfrm>
          <a:prstGeom prst="roundRect">
            <a:avLst>
              <a:gd fmla="val 16667" name="adj"/>
            </a:avLst>
          </a:prstGeom>
          <a:solidFill>
            <a:srgbClr val="79BFF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200">
                <a:solidFill>
                  <a:srgbClr val="171717"/>
                </a:solidFill>
                <a:latin typeface="Times"/>
                <a:ea typeface="Times"/>
                <a:cs typeface="Times"/>
                <a:sym typeface="Times"/>
              </a:rPr>
              <a:t>SVC</a:t>
            </a:r>
            <a:endParaRPr sz="7200">
              <a:solidFill>
                <a:srgbClr val="171717"/>
              </a:solidFill>
              <a:latin typeface="Times"/>
              <a:ea typeface="Times"/>
              <a:cs typeface="Times"/>
              <a:sym typeface="Times"/>
            </a:endParaRPr>
          </a:p>
        </p:txBody>
      </p:sp>
      <p:sp>
        <p:nvSpPr>
          <p:cNvPr id="496" name="Google Shape;496;p50"/>
          <p:cNvSpPr txBox="1"/>
          <p:nvPr/>
        </p:nvSpPr>
        <p:spPr>
          <a:xfrm>
            <a:off x="4343400" y="2156113"/>
            <a:ext cx="1141177" cy="24622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VidyoGateway</a:t>
            </a:r>
            <a:endParaRPr b="1" sz="1000">
              <a:solidFill>
                <a:srgbClr val="171717"/>
              </a:solidFill>
              <a:latin typeface="Tahoma"/>
              <a:ea typeface="Tahoma"/>
              <a:cs typeface="Tahoma"/>
              <a:sym typeface="Tahoma"/>
            </a:endParaRPr>
          </a:p>
        </p:txBody>
      </p:sp>
      <p:pic>
        <p:nvPicPr>
          <p:cNvPr descr="lapptop.jpg" id="497" name="Google Shape;497;p50"/>
          <p:cNvPicPr preferRelativeResize="0"/>
          <p:nvPr/>
        </p:nvPicPr>
        <p:blipFill rotWithShape="1">
          <a:blip r:embed="rId4">
            <a:alphaModFix/>
          </a:blip>
          <a:srcRect b="0" l="0" r="0" t="0"/>
          <a:stretch/>
        </p:blipFill>
        <p:spPr>
          <a:xfrm>
            <a:off x="8296625" y="1976795"/>
            <a:ext cx="666052" cy="584857"/>
          </a:xfrm>
          <a:prstGeom prst="rect">
            <a:avLst/>
          </a:prstGeom>
          <a:noFill/>
          <a:ln>
            <a:noFill/>
          </a:ln>
        </p:spPr>
      </p:pic>
      <p:pic>
        <p:nvPicPr>
          <p:cNvPr descr="9 videos image.bmp" id="498" name="Google Shape;498;p50"/>
          <p:cNvPicPr preferRelativeResize="0"/>
          <p:nvPr/>
        </p:nvPicPr>
        <p:blipFill rotWithShape="1">
          <a:blip r:embed="rId5">
            <a:alphaModFix/>
          </a:blip>
          <a:srcRect b="0" l="0" r="0" t="0"/>
          <a:stretch/>
        </p:blipFill>
        <p:spPr>
          <a:xfrm>
            <a:off x="8415880" y="2009446"/>
            <a:ext cx="427541" cy="267690"/>
          </a:xfrm>
          <a:prstGeom prst="rect">
            <a:avLst/>
          </a:prstGeom>
          <a:noFill/>
          <a:ln>
            <a:noFill/>
          </a:ln>
        </p:spPr>
      </p:pic>
      <p:pic>
        <p:nvPicPr>
          <p:cNvPr id="499" name="Google Shape;499;p50"/>
          <p:cNvPicPr preferRelativeResize="0"/>
          <p:nvPr/>
        </p:nvPicPr>
        <p:blipFill rotWithShape="1">
          <a:blip r:embed="rId6">
            <a:alphaModFix/>
          </a:blip>
          <a:srcRect b="10722" l="6795" r="9631" t="40126"/>
          <a:stretch/>
        </p:blipFill>
        <p:spPr>
          <a:xfrm>
            <a:off x="4243167" y="1794021"/>
            <a:ext cx="1400220" cy="384725"/>
          </a:xfrm>
          <a:prstGeom prst="rect">
            <a:avLst/>
          </a:prstGeom>
          <a:noFill/>
          <a:ln>
            <a:noFill/>
          </a:ln>
        </p:spPr>
      </p:pic>
      <p:sp>
        <p:nvSpPr>
          <p:cNvPr id="500" name="Google Shape;500;p50"/>
          <p:cNvSpPr txBox="1"/>
          <p:nvPr/>
        </p:nvSpPr>
        <p:spPr>
          <a:xfrm>
            <a:off x="5809431" y="2249423"/>
            <a:ext cx="511679"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1717"/>
                </a:solidFill>
                <a:latin typeface="Tahoma"/>
                <a:ea typeface="Tahoma"/>
                <a:cs typeface="Tahoma"/>
                <a:sym typeface="Tahoma"/>
              </a:rPr>
              <a:t>1234</a:t>
            </a:r>
            <a:endParaRPr/>
          </a:p>
        </p:txBody>
      </p:sp>
      <p:sp>
        <p:nvSpPr>
          <p:cNvPr id="501" name="Google Shape;501;p50"/>
          <p:cNvSpPr/>
          <p:nvPr/>
        </p:nvSpPr>
        <p:spPr>
          <a:xfrm>
            <a:off x="7962900" y="2549357"/>
            <a:ext cx="1333500" cy="236347"/>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1050">
                <a:solidFill>
                  <a:srgbClr val="171717"/>
                </a:solidFill>
                <a:latin typeface="Tahoma"/>
                <a:ea typeface="Tahoma"/>
                <a:cs typeface="Tahoma"/>
                <a:sym typeface="Tahoma"/>
              </a:rPr>
              <a:t>VidyoDesktop</a:t>
            </a:r>
            <a:endParaRPr/>
          </a:p>
          <a:p>
            <a:pPr indent="0" lvl="0" marL="0" marR="0" rtl="0" algn="ctr">
              <a:spcBef>
                <a:spcPts val="0"/>
              </a:spcBef>
              <a:spcAft>
                <a:spcPts val="0"/>
              </a:spcAft>
              <a:buNone/>
            </a:pPr>
            <a:r>
              <a:rPr b="1" lang="en-US" sz="1050">
                <a:solidFill>
                  <a:srgbClr val="171717"/>
                </a:solidFill>
                <a:latin typeface="Tahoma"/>
                <a:ea typeface="Tahoma"/>
                <a:cs typeface="Tahoma"/>
                <a:sym typeface="Tahoma"/>
              </a:rPr>
              <a:t>Endpoint</a:t>
            </a:r>
            <a:endParaRPr sz="1200">
              <a:solidFill>
                <a:srgbClr val="171717"/>
              </a:solidFill>
              <a:latin typeface="Tahoma"/>
              <a:ea typeface="Tahoma"/>
              <a:cs typeface="Tahoma"/>
              <a:sym typeface="Tahoma"/>
            </a:endParaRPr>
          </a:p>
        </p:txBody>
      </p:sp>
      <p:pic>
        <p:nvPicPr>
          <p:cNvPr id="502" name="Google Shape;502;p50"/>
          <p:cNvPicPr preferRelativeResize="0"/>
          <p:nvPr/>
        </p:nvPicPr>
        <p:blipFill rotWithShape="1">
          <a:blip r:embed="rId6">
            <a:alphaModFix/>
          </a:blip>
          <a:srcRect b="10722" l="6795" r="9631" t="64701"/>
          <a:stretch/>
        </p:blipFill>
        <p:spPr>
          <a:xfrm>
            <a:off x="6586850" y="2031124"/>
            <a:ext cx="1115278" cy="153218"/>
          </a:xfrm>
          <a:prstGeom prst="rect">
            <a:avLst/>
          </a:prstGeom>
          <a:noFill/>
          <a:ln>
            <a:noFill/>
          </a:ln>
        </p:spPr>
      </p:pic>
      <p:pic>
        <p:nvPicPr>
          <p:cNvPr id="503" name="Google Shape;503;p50"/>
          <p:cNvPicPr preferRelativeResize="0"/>
          <p:nvPr/>
        </p:nvPicPr>
        <p:blipFill rotWithShape="1">
          <a:blip r:embed="rId6">
            <a:alphaModFix/>
          </a:blip>
          <a:srcRect b="10722" l="6795" r="9631" t="40126"/>
          <a:stretch/>
        </p:blipFill>
        <p:spPr>
          <a:xfrm>
            <a:off x="6587389" y="1733550"/>
            <a:ext cx="1115278" cy="306434"/>
          </a:xfrm>
          <a:prstGeom prst="rect">
            <a:avLst/>
          </a:prstGeom>
          <a:noFill/>
          <a:ln>
            <a:noFill/>
          </a:ln>
        </p:spPr>
      </p:pic>
      <p:sp>
        <p:nvSpPr>
          <p:cNvPr id="504" name="Google Shape;504;p50"/>
          <p:cNvSpPr txBox="1"/>
          <p:nvPr/>
        </p:nvSpPr>
        <p:spPr>
          <a:xfrm>
            <a:off x="6364178" y="2114550"/>
            <a:ext cx="156062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VidyoPortal</a:t>
            </a:r>
            <a:endParaRPr/>
          </a:p>
          <a:p>
            <a:pPr indent="0" lvl="0" marL="0" marR="0" rtl="0" algn="ctr">
              <a:spcBef>
                <a:spcPts val="0"/>
              </a:spcBef>
              <a:spcAft>
                <a:spcPts val="0"/>
              </a:spcAft>
              <a:buClr>
                <a:srgbClr val="171717"/>
              </a:buClr>
              <a:buFont typeface="Arial"/>
              <a:buNone/>
            </a:pPr>
            <a:r>
              <a:rPr b="1" lang="en-US" sz="1000">
                <a:solidFill>
                  <a:srgbClr val="171717"/>
                </a:solidFill>
                <a:latin typeface="Tahoma"/>
                <a:ea typeface="Tahoma"/>
                <a:cs typeface="Tahoma"/>
                <a:sym typeface="Tahoma"/>
              </a:rPr>
              <a:t>VidyoRouter</a:t>
            </a:r>
            <a:endParaRPr b="1" sz="1000">
              <a:solidFill>
                <a:srgbClr val="171717"/>
              </a:solidFill>
              <a:latin typeface="Tahoma"/>
              <a:ea typeface="Tahoma"/>
              <a:cs typeface="Tahoma"/>
              <a:sym typeface="Tahoma"/>
            </a:endParaRPr>
          </a:p>
        </p:txBody>
      </p:sp>
      <p:sp>
        <p:nvSpPr>
          <p:cNvPr id="505" name="Google Shape;505;p50"/>
          <p:cNvSpPr txBox="1"/>
          <p:nvPr/>
        </p:nvSpPr>
        <p:spPr>
          <a:xfrm>
            <a:off x="5698365" y="1749602"/>
            <a:ext cx="70243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rgbClr val="171717"/>
                </a:solidFill>
                <a:latin typeface="Tahoma"/>
                <a:ea typeface="Tahoma"/>
                <a:cs typeface="Tahoma"/>
                <a:sym typeface="Tahoma"/>
              </a:rPr>
              <a:t>Room</a:t>
            </a:r>
            <a:endParaRPr/>
          </a:p>
          <a:p>
            <a:pPr indent="0" lvl="0" marL="0" marR="0" rtl="0" algn="ctr">
              <a:spcBef>
                <a:spcPts val="0"/>
              </a:spcBef>
              <a:spcAft>
                <a:spcPts val="0"/>
              </a:spcAft>
              <a:buNone/>
            </a:pPr>
            <a:r>
              <a:rPr b="1" lang="en-US" sz="1000">
                <a:solidFill>
                  <a:srgbClr val="171717"/>
                </a:solidFill>
                <a:latin typeface="Tahoma"/>
                <a:ea typeface="Tahoma"/>
                <a:cs typeface="Tahoma"/>
                <a:sym typeface="Tahoma"/>
              </a:rPr>
              <a:t>Number</a:t>
            </a:r>
            <a:endParaRPr/>
          </a:p>
        </p:txBody>
      </p:sp>
      <p:cxnSp>
        <p:nvCxnSpPr>
          <p:cNvPr id="506" name="Google Shape;506;p50"/>
          <p:cNvCxnSpPr/>
          <p:nvPr/>
        </p:nvCxnSpPr>
        <p:spPr>
          <a:xfrm>
            <a:off x="7825867" y="2184342"/>
            <a:ext cx="417866" cy="0"/>
          </a:xfrm>
          <a:prstGeom prst="straightConnector1">
            <a:avLst/>
          </a:prstGeom>
          <a:noFill/>
          <a:ln cap="flat" cmpd="sng" w="28575">
            <a:solidFill>
              <a:srgbClr val="171717"/>
            </a:solidFill>
            <a:prstDash val="solid"/>
            <a:round/>
            <a:headEnd len="med" w="med" type="stealth"/>
            <a:tailEnd len="med" w="med" type="stealth"/>
          </a:ln>
        </p:spPr>
      </p:cxnSp>
      <p:cxnSp>
        <p:nvCxnSpPr>
          <p:cNvPr id="507" name="Google Shape;507;p50"/>
          <p:cNvCxnSpPr/>
          <p:nvPr/>
        </p:nvCxnSpPr>
        <p:spPr>
          <a:xfrm>
            <a:off x="5654127" y="2182778"/>
            <a:ext cx="759757" cy="0"/>
          </a:xfrm>
          <a:prstGeom prst="straightConnector1">
            <a:avLst/>
          </a:prstGeom>
          <a:noFill/>
          <a:ln cap="flat" cmpd="sng" w="28575">
            <a:solidFill>
              <a:srgbClr val="171717"/>
            </a:solidFill>
            <a:prstDash val="solid"/>
            <a:round/>
            <a:headEnd len="med" w="med" type="stealth"/>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5"/>
          <p:cNvSpPr txBox="1"/>
          <p:nvPr>
            <p:ph type="ctrTitle"/>
          </p:nvPr>
        </p:nvSpPr>
        <p:spPr>
          <a:xfrm>
            <a:off x="2667000" y="2343150"/>
            <a:ext cx="6477000" cy="7715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VidyoRoom System Setup</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51"/>
          <p:cNvSpPr txBox="1"/>
          <p:nvPr>
            <p:ph type="title"/>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VidyoGateway – </a:t>
            </a:r>
            <a:r>
              <a:rPr b="1" i="0" lang="en-US" sz="2500" u="none" cap="none" strike="noStrike">
                <a:solidFill>
                  <a:schemeClr val="dk1"/>
                </a:solidFill>
                <a:latin typeface="Arial"/>
                <a:ea typeface="Arial"/>
                <a:cs typeface="Arial"/>
                <a:sym typeface="Arial"/>
              </a:rPr>
              <a:t>One VidyoGateway Cluster</a:t>
            </a:r>
            <a:endParaRPr b="1" i="0" sz="2500" u="none" cap="none" strike="noStrike">
              <a:solidFill>
                <a:schemeClr val="dk1"/>
              </a:solidFill>
              <a:latin typeface="Arial"/>
              <a:ea typeface="Arial"/>
              <a:cs typeface="Arial"/>
              <a:sym typeface="Arial"/>
            </a:endParaRPr>
          </a:p>
        </p:txBody>
      </p:sp>
      <p:sp>
        <p:nvSpPr>
          <p:cNvPr id="513" name="Google Shape;513;p5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Active Controller will load balance across the clustered gateways.</a:t>
            </a:r>
            <a:endParaRPr b="0" i="0" sz="1600" u="none" cap="none" strike="noStrike">
              <a:solidFill>
                <a:schemeClr val="dk1"/>
              </a:solidFill>
              <a:latin typeface="Arial"/>
              <a:ea typeface="Arial"/>
              <a:cs typeface="Arial"/>
              <a:sym typeface="Arial"/>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Users\lamar\Documents\Vidyo\VidyoGateway\Documentation\gw_cluster.jpg" id="514" name="Google Shape;514;p51"/>
          <p:cNvPicPr preferRelativeResize="0"/>
          <p:nvPr/>
        </p:nvPicPr>
        <p:blipFill rotWithShape="1">
          <a:blip r:embed="rId3">
            <a:alphaModFix/>
          </a:blip>
          <a:srcRect b="0" l="0" r="0" t="0"/>
          <a:stretch/>
        </p:blipFill>
        <p:spPr>
          <a:xfrm>
            <a:off x="304800" y="1809750"/>
            <a:ext cx="8496300" cy="2667000"/>
          </a:xfrm>
          <a:prstGeom prst="rect">
            <a:avLst/>
          </a:prstGeom>
          <a:noFill/>
          <a:ln cap="flat" cmpd="sng" w="25400">
            <a:solidFill>
              <a:srgbClr val="92D050"/>
            </a:solidFill>
            <a:prstDash val="solid"/>
            <a:miter lim="800000"/>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descr="C:\Users\lamar\Documents\Vidyo\VidyoGateway\Documentation\gw_fw_traversal.jpg" id="519" name="Google Shape;519;p52"/>
          <p:cNvPicPr preferRelativeResize="0"/>
          <p:nvPr/>
        </p:nvPicPr>
        <p:blipFill rotWithShape="1">
          <a:blip r:embed="rId3">
            <a:alphaModFix/>
          </a:blip>
          <a:srcRect b="0" l="0" r="0" t="0"/>
          <a:stretch/>
        </p:blipFill>
        <p:spPr>
          <a:xfrm>
            <a:off x="533401" y="895348"/>
            <a:ext cx="8153399" cy="3898923"/>
          </a:xfrm>
          <a:prstGeom prst="rect">
            <a:avLst/>
          </a:prstGeom>
          <a:noFill/>
          <a:ln cap="flat" cmpd="sng" w="25400">
            <a:solidFill>
              <a:srgbClr val="92D050"/>
            </a:solidFill>
            <a:prstDash val="solid"/>
            <a:miter lim="800000"/>
            <a:headEnd len="sm" w="sm" type="none"/>
            <a:tailEnd len="sm" w="sm" type="none"/>
          </a:ln>
        </p:spPr>
      </p:pic>
      <p:sp>
        <p:nvSpPr>
          <p:cNvPr id="520" name="Google Shape;520;p52"/>
          <p:cNvSpPr txBox="1"/>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VidyoGateway – </a:t>
            </a:r>
            <a:r>
              <a:rPr b="1" lang="en-US" sz="2500">
                <a:solidFill>
                  <a:schemeClr val="dk1"/>
                </a:solidFill>
                <a:latin typeface="Arial"/>
                <a:ea typeface="Arial"/>
                <a:cs typeface="Arial"/>
                <a:sym typeface="Arial"/>
              </a:rPr>
              <a:t>Multiple VidyoGateway Clusters</a:t>
            </a:r>
            <a:endParaRPr b="1" sz="25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VidyoGateway </a:t>
            </a:r>
            <a:r>
              <a:rPr b="1" i="0" lang="en-US" sz="2500" u="none" cap="none" strike="noStrike">
                <a:solidFill>
                  <a:schemeClr val="dk1"/>
                </a:solidFill>
                <a:latin typeface="Arial"/>
                <a:ea typeface="Arial"/>
                <a:cs typeface="Arial"/>
                <a:sym typeface="Arial"/>
              </a:rPr>
              <a:t>- Trainer Demo</a:t>
            </a:r>
            <a:endParaRPr b="1" i="0" sz="2500" u="none" cap="none" strike="noStrike">
              <a:solidFill>
                <a:schemeClr val="dk1"/>
              </a:solidFill>
              <a:latin typeface="Arial"/>
              <a:ea typeface="Arial"/>
              <a:cs typeface="Arial"/>
              <a:sym typeface="Arial"/>
            </a:endParaRPr>
          </a:p>
        </p:txBody>
      </p:sp>
      <p:sp>
        <p:nvSpPr>
          <p:cNvPr id="526" name="Google Shape;526;p5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Completing the VidyoGateway Setup</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Conducting a test call to a legacy device</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527" name="Google Shape;527;p53"/>
          <p:cNvGrpSpPr/>
          <p:nvPr/>
        </p:nvGrpSpPr>
        <p:grpSpPr>
          <a:xfrm>
            <a:off x="5867401" y="2896305"/>
            <a:ext cx="3077431" cy="2037645"/>
            <a:chOff x="5867400" y="3760140"/>
            <a:chExt cx="3077431" cy="2716860"/>
          </a:xfrm>
        </p:grpSpPr>
        <p:pic>
          <p:nvPicPr>
            <p:cNvPr descr="C:\Users\Bill\AppData\Local\Microsoft\Windows\Temporary Internet Files\Content.IE5\MOP0X508\MC900078768[2].wmf" id="528" name="Google Shape;528;p53"/>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529" name="Google Shape;529;p53"/>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VidyoGateway Setup - </a:t>
            </a:r>
            <a:r>
              <a:rPr b="1" i="0" lang="en-US" sz="2500" u="none" cap="none" strike="noStrike">
                <a:solidFill>
                  <a:schemeClr val="dk1"/>
                </a:solidFill>
                <a:latin typeface="Arial"/>
                <a:ea typeface="Arial"/>
                <a:cs typeface="Arial"/>
                <a:sym typeface="Arial"/>
              </a:rPr>
              <a:t>Lab Exercise #13</a:t>
            </a:r>
            <a:endParaRPr b="1" i="0" sz="2500" u="none" cap="none" strike="noStrike">
              <a:solidFill>
                <a:schemeClr val="dk1"/>
              </a:solidFill>
              <a:latin typeface="Arial"/>
              <a:ea typeface="Arial"/>
              <a:cs typeface="Arial"/>
              <a:sym typeface="Arial"/>
            </a:endParaRPr>
          </a:p>
        </p:txBody>
      </p:sp>
      <p:sp>
        <p:nvSpPr>
          <p:cNvPr id="535" name="Google Shape;535;p5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the VidyoGateway for use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Connect to a Legacy device (e.g. fishtank.lifesize.com)</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536" name="Google Shape;536;p54"/>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VidyoGateway - </a:t>
            </a:r>
            <a:r>
              <a:rPr b="1" i="0" lang="en-US" sz="2500" u="none" cap="none" strike="noStrike">
                <a:solidFill>
                  <a:schemeClr val="dk1"/>
                </a:solidFill>
                <a:latin typeface="Arial"/>
                <a:ea typeface="Arial"/>
                <a:cs typeface="Arial"/>
                <a:sym typeface="Arial"/>
              </a:rPr>
              <a:t>Administration Reference Materials</a:t>
            </a:r>
            <a:endParaRPr b="1" i="0" sz="2500" u="none" cap="none" strike="noStrike">
              <a:solidFill>
                <a:schemeClr val="dk1"/>
              </a:solidFill>
              <a:latin typeface="Arial"/>
              <a:ea typeface="Arial"/>
              <a:cs typeface="Arial"/>
              <a:sym typeface="Arial"/>
            </a:endParaRPr>
          </a:p>
        </p:txBody>
      </p:sp>
      <p:graphicFrame>
        <p:nvGraphicFramePr>
          <p:cNvPr id="542" name="Google Shape;542;p55"/>
          <p:cNvGraphicFramePr/>
          <p:nvPr/>
        </p:nvGraphicFramePr>
        <p:xfrm>
          <a:off x="457200" y="895350"/>
          <a:ext cx="3000000" cy="3000000"/>
        </p:xfrm>
        <a:graphic>
          <a:graphicData uri="http://schemas.openxmlformats.org/drawingml/2006/table">
            <a:tbl>
              <a:tblPr bandRow="1" firstRow="1">
                <a:noFill/>
                <a:tableStyleId>{DB1B1AEC-D061-424C-8151-84938418D175}</a:tableStyleId>
              </a:tblPr>
              <a:tblGrid>
                <a:gridCol w="2095275"/>
                <a:gridCol w="2947775"/>
                <a:gridCol w="2149925"/>
              </a:tblGrid>
              <a:tr h="365975">
                <a:tc>
                  <a:txBody>
                    <a:bodyPr>
                      <a:noAutofit/>
                    </a:bodyPr>
                    <a:lstStyle/>
                    <a:p>
                      <a:pPr indent="0" lvl="0" marL="0" marR="0" rtl="0" algn="ctr">
                        <a:spcBef>
                          <a:spcPts val="0"/>
                        </a:spcBef>
                        <a:spcAft>
                          <a:spcPts val="0"/>
                        </a:spcAft>
                        <a:buNone/>
                      </a:pPr>
                      <a:r>
                        <a:rPr lang="en-US" sz="1600"/>
                        <a:t>Topic</a:t>
                      </a:r>
                      <a:endParaRPr sz="1600"/>
                    </a:p>
                  </a:txBody>
                  <a:tcPr marT="45750" marB="45750" marR="91450" marL="91450"/>
                </a:tc>
                <a:tc>
                  <a:txBody>
                    <a:bodyPr>
                      <a:noAutofit/>
                    </a:bodyPr>
                    <a:lstStyle/>
                    <a:p>
                      <a:pPr indent="0" lvl="0" marL="0" marR="0" rtl="0" algn="ctr">
                        <a:spcBef>
                          <a:spcPts val="0"/>
                        </a:spcBef>
                        <a:spcAft>
                          <a:spcPts val="0"/>
                        </a:spcAft>
                        <a:buNone/>
                      </a:pPr>
                      <a:r>
                        <a:rPr lang="en-US" sz="1600"/>
                        <a:t>Document</a:t>
                      </a:r>
                      <a:r>
                        <a:rPr lang="en-US" sz="1600"/>
                        <a:t> Name</a:t>
                      </a:r>
                      <a:endParaRPr sz="1600"/>
                    </a:p>
                  </a:txBody>
                  <a:tcPr marT="45750" marB="45750" marR="91450" marL="91450"/>
                </a:tc>
                <a:tc>
                  <a:txBody>
                    <a:bodyPr>
                      <a:noAutofit/>
                    </a:bodyPr>
                    <a:lstStyle/>
                    <a:p>
                      <a:pPr indent="0" lvl="0" marL="0" marR="0" rtl="0" algn="ctr">
                        <a:spcBef>
                          <a:spcPts val="0"/>
                        </a:spcBef>
                        <a:spcAft>
                          <a:spcPts val="0"/>
                        </a:spcAft>
                        <a:buNone/>
                      </a:pPr>
                      <a:r>
                        <a:rPr lang="en-US" sz="1600"/>
                        <a:t>Page(s)</a:t>
                      </a:r>
                      <a:endParaRPr sz="1600"/>
                    </a:p>
                  </a:txBody>
                  <a:tcPr marT="45750" marB="45750" marR="91450" marL="91450"/>
                </a:tc>
              </a:tr>
              <a:tr h="371050">
                <a:tc>
                  <a:txBody>
                    <a:bodyPr>
                      <a:noAutofit/>
                    </a:bodyPr>
                    <a:lstStyle/>
                    <a:p>
                      <a:pPr indent="0" lvl="0" marL="0" marR="0" rtl="0" algn="ctr">
                        <a:spcBef>
                          <a:spcPts val="0"/>
                        </a:spcBef>
                        <a:spcAft>
                          <a:spcPts val="0"/>
                        </a:spcAft>
                        <a:buNone/>
                      </a:pPr>
                      <a:r>
                        <a:rPr lang="en-US" sz="1600"/>
                        <a:t>General</a:t>
                      </a:r>
                      <a:endParaRPr sz="1600"/>
                    </a:p>
                  </a:txBody>
                  <a:tcPr marT="45750" marB="4575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VidyoGateway Admin Guide</a:t>
                      </a:r>
                      <a:endParaRPr sz="1600"/>
                    </a:p>
                  </a:txBody>
                  <a:tcPr marT="45750" marB="45750" marR="91450" marL="91450"/>
                </a:tc>
                <a:tc>
                  <a:txBody>
                    <a:bodyPr>
                      <a:noAutofit/>
                    </a:bodyPr>
                    <a:lstStyle/>
                    <a:p>
                      <a:pPr indent="0" lvl="0" marL="0" marR="0" rtl="0" algn="ctr">
                        <a:spcBef>
                          <a:spcPts val="0"/>
                        </a:spcBef>
                        <a:spcAft>
                          <a:spcPts val="0"/>
                        </a:spcAft>
                        <a:buNone/>
                      </a:pPr>
                      <a:r>
                        <a:rPr lang="en-US" sz="1600"/>
                        <a:t>All</a:t>
                      </a:r>
                      <a:endParaRPr sz="1600"/>
                    </a:p>
                  </a:txBody>
                  <a:tcPr marT="45750" marB="45750" marR="91450" marL="91450"/>
                </a:tc>
              </a:tr>
              <a:tr h="371050">
                <a:tc>
                  <a:txBody>
                    <a:bodyPr>
                      <a:noAutofit/>
                    </a:bodyPr>
                    <a:lstStyle/>
                    <a:p>
                      <a:pPr indent="0" lvl="0" marL="0" marR="0" rtl="0" algn="ctr">
                        <a:spcBef>
                          <a:spcPts val="0"/>
                        </a:spcBef>
                        <a:spcAft>
                          <a:spcPts val="0"/>
                        </a:spcAft>
                        <a:buNone/>
                      </a:pPr>
                      <a:r>
                        <a:rPr lang="en-US" sz="1600"/>
                        <a:t>Dial String</a:t>
                      </a:r>
                      <a:r>
                        <a:rPr lang="en-US" sz="1600"/>
                        <a:t> Examples</a:t>
                      </a:r>
                      <a:endParaRPr sz="1600"/>
                    </a:p>
                  </a:txBody>
                  <a:tcPr marT="45750" marB="45750" marR="91450" marL="91450"/>
                </a:tc>
                <a:tc>
                  <a:txBody>
                    <a:bodyPr>
                      <a:noAutofit/>
                    </a:bodyPr>
                    <a:lstStyle/>
                    <a:p>
                      <a:pPr indent="0" lvl="0" marL="0" marR="0" rtl="0" algn="ctr">
                        <a:lnSpc>
                          <a:spcPct val="100000"/>
                        </a:lnSpc>
                        <a:spcBef>
                          <a:spcPts val="0"/>
                        </a:spcBef>
                        <a:spcAft>
                          <a:spcPts val="0"/>
                        </a:spcAft>
                        <a:buClr>
                          <a:schemeClr val="dk1"/>
                        </a:buClr>
                        <a:buFont typeface="Arial"/>
                        <a:buNone/>
                      </a:pPr>
                      <a:r>
                        <a:rPr lang="en-US" sz="1600"/>
                        <a:t>Dialing Summary Tables</a:t>
                      </a:r>
                      <a:endParaRPr sz="1600"/>
                    </a:p>
                  </a:txBody>
                  <a:tcPr marT="45750" marB="45750" marR="91450" marL="91450"/>
                </a:tc>
                <a:tc>
                  <a:txBody>
                    <a:bodyPr>
                      <a:noAutofit/>
                    </a:bodyPr>
                    <a:lstStyle/>
                    <a:p>
                      <a:pPr indent="0" lvl="0" marL="0" marR="0" rtl="0" algn="ctr">
                        <a:spcBef>
                          <a:spcPts val="0"/>
                        </a:spcBef>
                        <a:spcAft>
                          <a:spcPts val="0"/>
                        </a:spcAft>
                        <a:buNone/>
                      </a:pPr>
                      <a:r>
                        <a:rPr lang="en-US" sz="1600"/>
                        <a:t>All</a:t>
                      </a:r>
                      <a:endParaRPr sz="1600"/>
                    </a:p>
                  </a:txBody>
                  <a:tcPr marT="45750" marB="45750"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Two Review -</a:t>
            </a:r>
            <a:r>
              <a:rPr b="1" i="0" lang="en-US" sz="2500" u="none" cap="none" strike="noStrike">
                <a:solidFill>
                  <a:schemeClr val="dk1"/>
                </a:solidFill>
                <a:latin typeface="Arial"/>
                <a:ea typeface="Arial"/>
                <a:cs typeface="Arial"/>
                <a:sym typeface="Arial"/>
              </a:rPr>
              <a:t> Lab Exercise #15</a:t>
            </a:r>
            <a:endParaRPr b="1" i="0" sz="2500" u="none" cap="none" strike="noStrike">
              <a:solidFill>
                <a:schemeClr val="dk1"/>
              </a:solidFill>
              <a:latin typeface="Arial"/>
              <a:ea typeface="Arial"/>
              <a:cs typeface="Arial"/>
              <a:sym typeface="Arial"/>
            </a:endParaRPr>
          </a:p>
        </p:txBody>
      </p:sp>
      <p:sp>
        <p:nvSpPr>
          <p:cNvPr id="548" name="Google Shape;548;p5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document(s) to complete this exercise.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Setup the VidyoPortal, VidyoRouter, VidyoGateway and VidyoReplay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Join your room and record/playback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Connect to a legacy device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5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Two Finish Line</a:t>
            </a:r>
            <a:endParaRPr b="0" i="0" sz="2500" u="none" cap="none" strike="noStrike">
              <a:solidFill>
                <a:schemeClr val="dk1"/>
              </a:solidFill>
              <a:latin typeface="Arial"/>
              <a:ea typeface="Arial"/>
              <a:cs typeface="Arial"/>
              <a:sym typeface="Arial"/>
            </a:endParaRPr>
          </a:p>
        </p:txBody>
      </p:sp>
      <p:sp>
        <p:nvSpPr>
          <p:cNvPr id="554" name="Google Shape;554;p5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should now be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Setup and use the following: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VidyoRoom</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VidyoReplay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VidyoGateway</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555" name="Google Shape;555;p57"/>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nvSpPr>
        <p:spPr>
          <a:xfrm>
            <a:off x="2819400" y="2571752"/>
            <a:ext cx="61722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FFFFFF"/>
                </a:solidFill>
                <a:latin typeface="Arial"/>
                <a:ea typeface="Arial"/>
                <a:cs typeface="Arial"/>
                <a:sym typeface="Arial"/>
              </a:rPr>
              <a:t>Thank you!</a:t>
            </a:r>
            <a:endParaRPr sz="3200">
              <a:solidFill>
                <a:srgbClr val="FFFFF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grpSp>
        <p:nvGrpSpPr>
          <p:cNvPr id="100" name="Google Shape;100;p16"/>
          <p:cNvGrpSpPr/>
          <p:nvPr/>
        </p:nvGrpSpPr>
        <p:grpSpPr>
          <a:xfrm>
            <a:off x="4419601" y="1132326"/>
            <a:ext cx="1658112" cy="1215105"/>
            <a:chOff x="4575048" y="893061"/>
            <a:chExt cx="1658112" cy="1215105"/>
          </a:xfrm>
        </p:grpSpPr>
        <p:pic>
          <p:nvPicPr>
            <p:cNvPr id="101" name="Google Shape;101;p16"/>
            <p:cNvPicPr preferRelativeResize="0"/>
            <p:nvPr/>
          </p:nvPicPr>
          <p:blipFill rotWithShape="1">
            <a:blip r:embed="rId3">
              <a:alphaModFix/>
            </a:blip>
            <a:srcRect b="0" l="0" r="0" t="0"/>
            <a:stretch/>
          </p:blipFill>
          <p:spPr>
            <a:xfrm>
              <a:off x="4575048" y="893061"/>
              <a:ext cx="1658112" cy="1215105"/>
            </a:xfrm>
            <a:prstGeom prst="rect">
              <a:avLst/>
            </a:prstGeom>
            <a:noFill/>
            <a:ln>
              <a:noFill/>
            </a:ln>
          </p:spPr>
        </p:pic>
        <p:grpSp>
          <p:nvGrpSpPr>
            <p:cNvPr id="102" name="Google Shape;102;p16"/>
            <p:cNvGrpSpPr/>
            <p:nvPr/>
          </p:nvGrpSpPr>
          <p:grpSpPr>
            <a:xfrm>
              <a:off x="5398008" y="1693926"/>
              <a:ext cx="228600" cy="180387"/>
              <a:chOff x="5486400" y="1696775"/>
              <a:chExt cx="120502" cy="106245"/>
            </a:xfrm>
          </p:grpSpPr>
          <p:pic>
            <p:nvPicPr>
              <p:cNvPr id="103" name="Google Shape;103;p16"/>
              <p:cNvPicPr preferRelativeResize="0"/>
              <p:nvPr/>
            </p:nvPicPr>
            <p:blipFill rotWithShape="1">
              <a:blip r:embed="rId4">
                <a:alphaModFix/>
              </a:blip>
              <a:srcRect b="0" l="-3015" r="0" t="0"/>
              <a:stretch/>
            </p:blipFill>
            <p:spPr>
              <a:xfrm>
                <a:off x="5551165" y="1696775"/>
                <a:ext cx="55737" cy="58054"/>
              </a:xfrm>
              <a:prstGeom prst="rect">
                <a:avLst/>
              </a:prstGeom>
              <a:noFill/>
              <a:ln>
                <a:noFill/>
              </a:ln>
            </p:spPr>
          </p:pic>
          <p:pic>
            <p:nvPicPr>
              <p:cNvPr id="104" name="Google Shape;104;p16"/>
              <p:cNvPicPr preferRelativeResize="0"/>
              <p:nvPr/>
            </p:nvPicPr>
            <p:blipFill rotWithShape="1">
              <a:blip r:embed="rId5">
                <a:alphaModFix/>
              </a:blip>
              <a:srcRect b="0" l="0" r="-748" t="0"/>
              <a:stretch/>
            </p:blipFill>
            <p:spPr>
              <a:xfrm>
                <a:off x="5486400" y="1740918"/>
                <a:ext cx="120501" cy="62102"/>
              </a:xfrm>
              <a:prstGeom prst="rect">
                <a:avLst/>
              </a:prstGeom>
              <a:noFill/>
              <a:ln>
                <a:noFill/>
              </a:ln>
            </p:spPr>
          </p:pic>
        </p:grpSp>
      </p:grpSp>
      <p:sp>
        <p:nvSpPr>
          <p:cNvPr id="105" name="Google Shape;105;p1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3.0 Portfolio</a:t>
            </a:r>
            <a:endParaRPr/>
          </a:p>
        </p:txBody>
      </p:sp>
      <p:graphicFrame>
        <p:nvGraphicFramePr>
          <p:cNvPr id="106" name="Google Shape;106;p16"/>
          <p:cNvGraphicFramePr/>
          <p:nvPr/>
        </p:nvGraphicFramePr>
        <p:xfrm>
          <a:off x="457201" y="2399030"/>
          <a:ext cx="3000000" cy="3000000"/>
        </p:xfrm>
        <a:graphic>
          <a:graphicData uri="http://schemas.openxmlformats.org/drawingml/2006/table">
            <a:tbl>
              <a:tblPr bandRow="1" firstRow="1">
                <a:noFill/>
                <a:tableStyleId>{DB1B1AEC-D061-424C-8151-84938418D175}</a:tableStyleId>
              </a:tblPr>
              <a:tblGrid>
                <a:gridCol w="2037025"/>
                <a:gridCol w="2153975"/>
                <a:gridCol w="2057400"/>
                <a:gridCol w="1981200"/>
              </a:tblGrid>
              <a:tr h="370850">
                <a:tc>
                  <a:txBody>
                    <a:bodyPr>
                      <a:noAutofit/>
                    </a:bodyPr>
                    <a:lstStyle/>
                    <a:p>
                      <a:pPr indent="0" lvl="0" marL="0" marR="0" rtl="0" algn="l">
                        <a:spcBef>
                          <a:spcPts val="0"/>
                        </a:spcBef>
                        <a:spcAft>
                          <a:spcPts val="0"/>
                        </a:spcAft>
                        <a:buNone/>
                      </a:pPr>
                      <a:r>
                        <a:t/>
                      </a:r>
                      <a:endParaRPr sz="1050">
                        <a:solidFill>
                          <a:schemeClr val="dk1"/>
                        </a:solidFill>
                        <a:latin typeface="Arial"/>
                        <a:ea typeface="Arial"/>
                        <a:cs typeface="Arial"/>
                        <a:sym typeface="Arial"/>
                      </a:endParaRPr>
                    </a:p>
                  </a:txBody>
                  <a:tcPr marT="45725" marB="45725" marR="91450" marL="91450"/>
                </a:tc>
                <a:tc>
                  <a:txBody>
                    <a:bodyPr>
                      <a:noAutofit/>
                    </a:bodyPr>
                    <a:lstStyle/>
                    <a:p>
                      <a:pPr indent="0" lvl="0" marL="0" marR="0" rtl="0" algn="ctr">
                        <a:spcBef>
                          <a:spcPts val="0"/>
                        </a:spcBef>
                        <a:spcAft>
                          <a:spcPts val="0"/>
                        </a:spcAft>
                        <a:buNone/>
                      </a:pPr>
                      <a:r>
                        <a:rPr lang="en-US" sz="1050">
                          <a:solidFill>
                            <a:schemeClr val="lt1"/>
                          </a:solidFill>
                        </a:rPr>
                        <a:t>HD-230</a:t>
                      </a:r>
                      <a:endParaRPr sz="1050">
                        <a:solidFill>
                          <a:schemeClr val="lt1"/>
                        </a:solidFill>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solidFill>
                            <a:schemeClr val="lt1"/>
                          </a:solidFill>
                          <a:latin typeface="Arial"/>
                          <a:ea typeface="Arial"/>
                          <a:cs typeface="Arial"/>
                          <a:sym typeface="Arial"/>
                        </a:rPr>
                        <a:t>HD-100D</a:t>
                      </a:r>
                      <a:endParaRPr sz="1050">
                        <a:solidFill>
                          <a:schemeClr val="lt1"/>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lt1"/>
                        </a:buClr>
                        <a:buFont typeface="Arial"/>
                        <a:buNone/>
                      </a:pPr>
                      <a:r>
                        <a:rPr lang="en-US" sz="1050">
                          <a:solidFill>
                            <a:schemeClr val="lt1"/>
                          </a:solidFill>
                        </a:rPr>
                        <a:t>HD-40B</a:t>
                      </a:r>
                      <a:endParaRPr sz="1050">
                        <a:solidFill>
                          <a:schemeClr val="lt1"/>
                        </a:solidFill>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HD Encoding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a:p>
                  </a:txBody>
                  <a:tcPr marT="45725" marB="45725" marR="91450" marL="91450" anchor="ctr"/>
                </a:tc>
                <a:tc>
                  <a:txBody>
                    <a:bodyPr>
                      <a:noAutofit/>
                    </a:bodyPr>
                    <a:lstStyle/>
                    <a:p>
                      <a:pPr indent="0" lvl="0" marL="0" marR="0" rtl="0" algn="ctr">
                        <a:spcBef>
                          <a:spcPts val="0"/>
                        </a:spcBef>
                        <a:spcAft>
                          <a:spcPts val="0"/>
                        </a:spcAft>
                        <a:buNone/>
                      </a:pPr>
                      <a:r>
                        <a:rPr lang="en-US" sz="1050"/>
                        <a:t>720p30</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720p30</a:t>
                      </a:r>
                      <a:endParaRPr sz="1050">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HD Decoding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1080p60 x Dual</a:t>
                      </a:r>
                      <a:r>
                        <a:rPr lang="en-US" sz="1050"/>
                        <a:t> Screen</a:t>
                      </a:r>
                      <a:endParaRPr sz="1050"/>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t>1080p30</a:t>
                      </a:r>
                      <a:endParaRPr sz="1050">
                        <a:latin typeface="Arial"/>
                        <a:ea typeface="Arial"/>
                        <a:cs typeface="Arial"/>
                        <a:sym typeface="Arial"/>
                      </a:endParaRPr>
                    </a:p>
                  </a:txBody>
                  <a:tcPr marT="45725" marB="45725" marR="91450" marL="91450" anchor="ctr"/>
                </a:tc>
              </a:tr>
              <a:tr h="370850">
                <a:tc>
                  <a:txBody>
                    <a:bodyPr>
                      <a:noAutofit/>
                    </a:bodyPr>
                    <a:lstStyle/>
                    <a:p>
                      <a:pPr indent="0" lvl="0" marL="0" marR="0" rtl="0" algn="l">
                        <a:spcBef>
                          <a:spcPts val="0"/>
                        </a:spcBef>
                        <a:spcAft>
                          <a:spcPts val="0"/>
                        </a:spcAft>
                        <a:buNone/>
                      </a:pPr>
                      <a:r>
                        <a:rPr lang="en-US" sz="1050">
                          <a:latin typeface="Arial"/>
                          <a:ea typeface="Arial"/>
                          <a:cs typeface="Arial"/>
                          <a:sym typeface="Arial"/>
                        </a:rPr>
                        <a:t>Display 1</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to 16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8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and/or </a:t>
                      </a:r>
                      <a:endParaRPr/>
                    </a:p>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Up 8 participants</a:t>
                      </a:r>
                      <a:endParaRPr sz="1050">
                        <a:latin typeface="Arial"/>
                        <a:ea typeface="Arial"/>
                        <a:cs typeface="Arial"/>
                        <a:sym typeface="Arial"/>
                      </a:endParaRPr>
                    </a:p>
                  </a:txBody>
                  <a:tcPr marT="45725" marB="45725" marR="91450" marL="91450" anchor="ctr"/>
                </a:tc>
              </a:tr>
              <a:tr h="133350">
                <a:tc>
                  <a:txBody>
                    <a:bodyPr>
                      <a:noAutofit/>
                    </a:bodyPr>
                    <a:lstStyle/>
                    <a:p>
                      <a:pPr indent="0" lvl="0" marL="0" marR="0" rtl="0" algn="l">
                        <a:spcBef>
                          <a:spcPts val="0"/>
                        </a:spcBef>
                        <a:spcAft>
                          <a:spcPts val="0"/>
                        </a:spcAft>
                        <a:buNone/>
                      </a:pPr>
                      <a:r>
                        <a:rPr lang="en-US" sz="1050"/>
                        <a:t>Display 2 (optional)</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spcBef>
                          <a:spcPts val="0"/>
                        </a:spcBef>
                        <a:spcAft>
                          <a:spcPts val="0"/>
                        </a:spcAft>
                        <a:buNone/>
                      </a:pPr>
                      <a:r>
                        <a:rPr lang="en-US" sz="1050">
                          <a:latin typeface="Arial"/>
                          <a:ea typeface="Arial"/>
                          <a:cs typeface="Arial"/>
                          <a:sym typeface="Arial"/>
                        </a:rPr>
                        <a:t>Content</a:t>
                      </a:r>
                      <a:r>
                        <a:rPr lang="en-US" sz="1050">
                          <a:latin typeface="Arial"/>
                          <a:ea typeface="Arial"/>
                          <a:cs typeface="Arial"/>
                          <a:sym typeface="Arial"/>
                        </a:rPr>
                        <a:t> and/or Up to 16 participants</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latin typeface="Arial"/>
                          <a:ea typeface="Arial"/>
                          <a:cs typeface="Arial"/>
                          <a:sym typeface="Arial"/>
                        </a:rPr>
                        <a:t>Content</a:t>
                      </a:r>
                      <a:r>
                        <a:rPr lang="en-US" sz="1050">
                          <a:latin typeface="Arial"/>
                          <a:ea typeface="Arial"/>
                          <a:cs typeface="Arial"/>
                          <a:sym typeface="Arial"/>
                        </a:rPr>
                        <a:t> Only</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Content Only</a:t>
                      </a:r>
                      <a:endParaRPr sz="1050"/>
                    </a:p>
                  </a:txBody>
                  <a:tcPr marT="45725" marB="45725" marR="91450" marL="91450" anchor="ctr"/>
                </a:tc>
              </a:tr>
              <a:tr h="370850">
                <a:tc>
                  <a:txBody>
                    <a:bodyPr>
                      <a:noAutofit/>
                    </a:bodyPr>
                    <a:lstStyle/>
                    <a:p>
                      <a:pPr indent="0" lvl="0" marL="0" marR="0" rtl="0" algn="l">
                        <a:spcBef>
                          <a:spcPts val="0"/>
                        </a:spcBef>
                        <a:spcAft>
                          <a:spcPts val="0"/>
                        </a:spcAft>
                        <a:buNone/>
                      </a:pPr>
                      <a:r>
                        <a:rPr lang="en-US" sz="1050"/>
                        <a:t>Remote Content Sharing</a:t>
                      </a:r>
                      <a:endParaRPr sz="1050">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1080p30 (native)</a:t>
                      </a:r>
                      <a:endParaRPr sz="1050">
                        <a:solidFill>
                          <a:srgbClr val="00B050"/>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720p30 (requires Pro Pack)</a:t>
                      </a:r>
                      <a:endParaRPr sz="1050">
                        <a:solidFill>
                          <a:srgbClr val="FF0000"/>
                        </a:solidFill>
                        <a:latin typeface="Arial"/>
                        <a:ea typeface="Arial"/>
                        <a:cs typeface="Arial"/>
                        <a:sym typeface="Arial"/>
                      </a:endParaRPr>
                    </a:p>
                  </a:txBody>
                  <a:tcPr marT="45725" marB="45725" marR="91450" marL="91450" anchor="ctr"/>
                </a:tc>
                <a:tc>
                  <a:txBody>
                    <a:bodyPr>
                      <a:noAutofit/>
                    </a:bodyPr>
                    <a:lstStyle/>
                    <a:p>
                      <a:pPr indent="0" lvl="0" marL="0" marR="0" rtl="0" algn="ctr">
                        <a:lnSpc>
                          <a:spcPct val="100000"/>
                        </a:lnSpc>
                        <a:spcBef>
                          <a:spcPts val="0"/>
                        </a:spcBef>
                        <a:spcAft>
                          <a:spcPts val="0"/>
                        </a:spcAft>
                        <a:buClr>
                          <a:schemeClr val="dk1"/>
                        </a:buClr>
                        <a:buFont typeface="Arial"/>
                        <a:buNone/>
                      </a:pPr>
                      <a:r>
                        <a:rPr lang="en-US" sz="1050"/>
                        <a:t>720p5 (requires Pro Pack)</a:t>
                      </a:r>
                      <a:endParaRPr sz="1050">
                        <a:solidFill>
                          <a:srgbClr val="FF0000"/>
                        </a:solidFill>
                        <a:latin typeface="Arial"/>
                        <a:ea typeface="Arial"/>
                        <a:cs typeface="Arial"/>
                        <a:sym typeface="Arial"/>
                      </a:endParaRPr>
                    </a:p>
                  </a:txBody>
                  <a:tcPr marT="45725" marB="45725" marR="91450" marL="91450" anchor="ctr"/>
                </a:tc>
              </a:tr>
            </a:tbl>
          </a:graphicData>
        </a:graphic>
      </p:graphicFrame>
      <p:pic>
        <p:nvPicPr>
          <p:cNvPr id="107" name="Google Shape;107;p16"/>
          <p:cNvPicPr preferRelativeResize="0"/>
          <p:nvPr/>
        </p:nvPicPr>
        <p:blipFill rotWithShape="1">
          <a:blip r:embed="rId6">
            <a:alphaModFix/>
          </a:blip>
          <a:srcRect b="0" l="0" r="0" t="0"/>
          <a:stretch/>
        </p:blipFill>
        <p:spPr>
          <a:xfrm>
            <a:off x="3619763" y="1711879"/>
            <a:ext cx="857560" cy="671868"/>
          </a:xfrm>
          <a:prstGeom prst="rect">
            <a:avLst/>
          </a:prstGeom>
          <a:noFill/>
          <a:ln>
            <a:noFill/>
          </a:ln>
        </p:spPr>
      </p:pic>
      <p:grpSp>
        <p:nvGrpSpPr>
          <p:cNvPr id="108" name="Google Shape;108;p16"/>
          <p:cNvGrpSpPr/>
          <p:nvPr/>
        </p:nvGrpSpPr>
        <p:grpSpPr>
          <a:xfrm>
            <a:off x="3058680" y="1123950"/>
            <a:ext cx="370321" cy="1130056"/>
            <a:chOff x="1635867" y="-2"/>
            <a:chExt cx="1920240" cy="5852162"/>
          </a:xfrm>
        </p:grpSpPr>
        <p:pic>
          <p:nvPicPr>
            <p:cNvPr id="109" name="Google Shape;109;p16"/>
            <p:cNvPicPr preferRelativeResize="0"/>
            <p:nvPr/>
          </p:nvPicPr>
          <p:blipFill rotWithShape="1">
            <a:blip r:embed="rId7">
              <a:alphaModFix/>
            </a:blip>
            <a:srcRect b="0" l="0" r="0" t="0"/>
            <a:stretch/>
          </p:blipFill>
          <p:spPr>
            <a:xfrm>
              <a:off x="1635867" y="-2"/>
              <a:ext cx="1920240" cy="5852162"/>
            </a:xfrm>
            <a:prstGeom prst="rect">
              <a:avLst/>
            </a:prstGeom>
            <a:noFill/>
            <a:ln>
              <a:noFill/>
            </a:ln>
          </p:spPr>
        </p:pic>
        <p:sp>
          <p:nvSpPr>
            <p:cNvPr id="110" name="Google Shape;110;p16"/>
            <p:cNvSpPr/>
            <p:nvPr/>
          </p:nvSpPr>
          <p:spPr>
            <a:xfrm>
              <a:off x="2239238" y="3913295"/>
              <a:ext cx="716282" cy="716279"/>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sp>
          <p:nvSpPr>
            <p:cNvPr id="111" name="Google Shape;111;p16"/>
            <p:cNvSpPr/>
            <p:nvPr/>
          </p:nvSpPr>
          <p:spPr>
            <a:xfrm>
              <a:off x="2322784" y="27093"/>
              <a:ext cx="838200" cy="255691"/>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pic>
          <p:nvPicPr>
            <p:cNvPr id="112" name="Google Shape;112;p16"/>
            <p:cNvPicPr preferRelativeResize="0"/>
            <p:nvPr/>
          </p:nvPicPr>
          <p:blipFill rotWithShape="1">
            <a:blip r:embed="rId4">
              <a:alphaModFix/>
            </a:blip>
            <a:srcRect b="0" l="-3015" r="0" t="0"/>
            <a:stretch/>
          </p:blipFill>
          <p:spPr>
            <a:xfrm>
              <a:off x="2642253" y="3989494"/>
              <a:ext cx="289015" cy="300641"/>
            </a:xfrm>
            <a:prstGeom prst="rect">
              <a:avLst/>
            </a:prstGeom>
            <a:noFill/>
            <a:ln>
              <a:noFill/>
            </a:ln>
          </p:spPr>
        </p:pic>
        <p:pic>
          <p:nvPicPr>
            <p:cNvPr id="113" name="Google Shape;113;p16"/>
            <p:cNvPicPr preferRelativeResize="0"/>
            <p:nvPr/>
          </p:nvPicPr>
          <p:blipFill rotWithShape="1">
            <a:blip r:embed="rId5">
              <a:alphaModFix/>
            </a:blip>
            <a:srcRect b="0" l="0" r="-748" t="0"/>
            <a:stretch/>
          </p:blipFill>
          <p:spPr>
            <a:xfrm>
              <a:off x="2306425" y="4218095"/>
              <a:ext cx="624839" cy="321604"/>
            </a:xfrm>
            <a:prstGeom prst="rect">
              <a:avLst/>
            </a:prstGeom>
            <a:noFill/>
            <a:ln>
              <a:noFill/>
            </a:ln>
          </p:spPr>
        </p:pic>
      </p:grpSp>
      <p:grpSp>
        <p:nvGrpSpPr>
          <p:cNvPr id="114" name="Google Shape;114;p16"/>
          <p:cNvGrpSpPr/>
          <p:nvPr/>
        </p:nvGrpSpPr>
        <p:grpSpPr>
          <a:xfrm>
            <a:off x="457201" y="1123950"/>
            <a:ext cx="2035819" cy="1263360"/>
            <a:chOff x="1752600" y="1981200"/>
            <a:chExt cx="5434920" cy="3710001"/>
          </a:xfrm>
        </p:grpSpPr>
        <p:pic>
          <p:nvPicPr>
            <p:cNvPr id="115" name="Google Shape;115;p16"/>
            <p:cNvPicPr preferRelativeResize="0"/>
            <p:nvPr/>
          </p:nvPicPr>
          <p:blipFill rotWithShape="1">
            <a:blip r:embed="rId8">
              <a:alphaModFix/>
            </a:blip>
            <a:srcRect b="0" l="0" r="0" t="0"/>
            <a:stretch/>
          </p:blipFill>
          <p:spPr>
            <a:xfrm>
              <a:off x="1752600" y="1981200"/>
              <a:ext cx="5434920" cy="3710001"/>
            </a:xfrm>
            <a:prstGeom prst="rect">
              <a:avLst/>
            </a:prstGeom>
            <a:noFill/>
            <a:ln>
              <a:noFill/>
            </a:ln>
          </p:spPr>
        </p:pic>
        <p:pic>
          <p:nvPicPr>
            <p:cNvPr descr="http://www.logitech.com/assets/43112/4/oa-glamor-images.png" id="116" name="Google Shape;116;p16"/>
            <p:cNvPicPr preferRelativeResize="0"/>
            <p:nvPr/>
          </p:nvPicPr>
          <p:blipFill rotWithShape="1">
            <a:blip r:embed="rId9">
              <a:alphaModFix/>
            </a:blip>
            <a:srcRect b="0" l="0" r="0" t="0"/>
            <a:stretch/>
          </p:blipFill>
          <p:spPr>
            <a:xfrm>
              <a:off x="4191000" y="3800573"/>
              <a:ext cx="609600" cy="314227"/>
            </a:xfrm>
            <a:prstGeom prst="rect">
              <a:avLst/>
            </a:prstGeom>
            <a:noFill/>
            <a:ln>
              <a:noFill/>
            </a:ln>
          </p:spPr>
        </p:pic>
      </p:grpSp>
      <p:pic>
        <p:nvPicPr>
          <p:cNvPr descr="http://bmimages.jr.com/productimages/PA0MT304.PNG?CELL=325%2C325&amp;QLT=85&amp;CVT=jpeg" id="117" name="Google Shape;117;p16"/>
          <p:cNvPicPr preferRelativeResize="0"/>
          <p:nvPr/>
        </p:nvPicPr>
        <p:blipFill rotWithShape="1">
          <a:blip r:embed="rId10">
            <a:alphaModFix/>
          </a:blip>
          <a:srcRect b="0" l="0" r="0" t="0"/>
          <a:stretch/>
        </p:blipFill>
        <p:spPr>
          <a:xfrm>
            <a:off x="3705643" y="1291972"/>
            <a:ext cx="685800" cy="374763"/>
          </a:xfrm>
          <a:prstGeom prst="rect">
            <a:avLst/>
          </a:prstGeom>
          <a:noFill/>
          <a:ln>
            <a:noFill/>
          </a:ln>
        </p:spPr>
      </p:pic>
      <p:cxnSp>
        <p:nvCxnSpPr>
          <p:cNvPr id="118" name="Google Shape;118;p16"/>
          <p:cNvCxnSpPr/>
          <p:nvPr/>
        </p:nvCxnSpPr>
        <p:spPr>
          <a:xfrm>
            <a:off x="2488694" y="1040131"/>
            <a:ext cx="4326" cy="3589019"/>
          </a:xfrm>
          <a:prstGeom prst="straightConnector1">
            <a:avLst/>
          </a:prstGeom>
          <a:solidFill>
            <a:schemeClr val="accent1"/>
          </a:solidFill>
          <a:ln cap="flat" cmpd="sng" w="25400">
            <a:solidFill>
              <a:schemeClr val="dk1"/>
            </a:solidFill>
            <a:prstDash val="solid"/>
            <a:round/>
            <a:headEnd len="sm" w="sm" type="none"/>
            <a:tailEnd len="sm" w="sm" type="none"/>
          </a:ln>
        </p:spPr>
      </p:cxnSp>
      <p:cxnSp>
        <p:nvCxnSpPr>
          <p:cNvPr id="119" name="Google Shape;119;p16"/>
          <p:cNvCxnSpPr/>
          <p:nvPr/>
        </p:nvCxnSpPr>
        <p:spPr>
          <a:xfrm>
            <a:off x="4643876" y="1035003"/>
            <a:ext cx="4325" cy="3594147"/>
          </a:xfrm>
          <a:prstGeom prst="straightConnector1">
            <a:avLst/>
          </a:prstGeom>
          <a:solidFill>
            <a:schemeClr val="accent1"/>
          </a:solidFill>
          <a:ln cap="flat" cmpd="sng" w="25400">
            <a:solidFill>
              <a:schemeClr val="dk1"/>
            </a:solidFill>
            <a:prstDash val="solid"/>
            <a:round/>
            <a:headEnd len="sm" w="sm" type="none"/>
            <a:tailEnd len="sm" w="sm" type="none"/>
          </a:ln>
        </p:spPr>
      </p:cxnSp>
      <p:cxnSp>
        <p:nvCxnSpPr>
          <p:cNvPr id="120" name="Google Shape;120;p16"/>
          <p:cNvCxnSpPr/>
          <p:nvPr/>
        </p:nvCxnSpPr>
        <p:spPr>
          <a:xfrm>
            <a:off x="6705601" y="1042483"/>
            <a:ext cx="0" cy="3586667"/>
          </a:xfrm>
          <a:prstGeom prst="straightConnector1">
            <a:avLst/>
          </a:prstGeom>
          <a:solidFill>
            <a:schemeClr val="accent1"/>
          </a:solidFill>
          <a:ln cap="flat" cmpd="sng" w="25400">
            <a:solidFill>
              <a:schemeClr val="dk1"/>
            </a:solidFill>
            <a:prstDash val="solid"/>
            <a:round/>
            <a:headEnd len="sm" w="sm" type="none"/>
            <a:tailEnd len="sm" w="sm" type="none"/>
          </a:ln>
        </p:spPr>
      </p:cxnSp>
      <p:pic>
        <p:nvPicPr>
          <p:cNvPr id="121" name="Google Shape;121;p16"/>
          <p:cNvPicPr preferRelativeResize="0"/>
          <p:nvPr/>
        </p:nvPicPr>
        <p:blipFill rotWithShape="1">
          <a:blip r:embed="rId11">
            <a:alphaModFix/>
          </a:blip>
          <a:srcRect b="0" l="0" r="0" t="0"/>
          <a:stretch/>
        </p:blipFill>
        <p:spPr>
          <a:xfrm>
            <a:off x="6876056" y="1812431"/>
            <a:ext cx="800785" cy="544388"/>
          </a:xfrm>
          <a:prstGeom prst="rect">
            <a:avLst/>
          </a:prstGeom>
          <a:noFill/>
          <a:ln>
            <a:noFill/>
          </a:ln>
        </p:spPr>
      </p:pic>
      <p:pic>
        <p:nvPicPr>
          <p:cNvPr id="122" name="Google Shape;122;p16"/>
          <p:cNvPicPr preferRelativeResize="0"/>
          <p:nvPr/>
        </p:nvPicPr>
        <p:blipFill rotWithShape="1">
          <a:blip r:embed="rId12">
            <a:alphaModFix/>
          </a:blip>
          <a:srcRect b="0" l="0" r="0" t="0"/>
          <a:stretch/>
        </p:blipFill>
        <p:spPr>
          <a:xfrm>
            <a:off x="7676841" y="1711879"/>
            <a:ext cx="857560" cy="671868"/>
          </a:xfrm>
          <a:prstGeom prst="rect">
            <a:avLst/>
          </a:prstGeom>
          <a:noFill/>
          <a:ln>
            <a:noFill/>
          </a:ln>
        </p:spPr>
      </p:pic>
      <p:pic>
        <p:nvPicPr>
          <p:cNvPr id="123" name="Google Shape;123;p16"/>
          <p:cNvPicPr preferRelativeResize="0"/>
          <p:nvPr/>
        </p:nvPicPr>
        <p:blipFill rotWithShape="1">
          <a:blip r:embed="rId13">
            <a:alphaModFix/>
          </a:blip>
          <a:srcRect b="0" l="0" r="0" t="0"/>
          <a:stretch/>
        </p:blipFill>
        <p:spPr>
          <a:xfrm>
            <a:off x="6820212" y="1249721"/>
            <a:ext cx="912471" cy="389030"/>
          </a:xfrm>
          <a:prstGeom prst="rect">
            <a:avLst/>
          </a:prstGeom>
          <a:noFill/>
          <a:ln>
            <a:noFill/>
          </a:ln>
        </p:spPr>
      </p:pic>
      <p:pic>
        <p:nvPicPr>
          <p:cNvPr descr="http://bmimages.jr.com/productimages/PA0MT304.PNG?CELL=325%2C325&amp;QLT=85&amp;CVT=jpeg" id="124" name="Google Shape;124;p16"/>
          <p:cNvPicPr preferRelativeResize="0"/>
          <p:nvPr/>
        </p:nvPicPr>
        <p:blipFill rotWithShape="1">
          <a:blip r:embed="rId10">
            <a:alphaModFix/>
          </a:blip>
          <a:srcRect b="0" l="0" r="0" t="0"/>
          <a:stretch/>
        </p:blipFill>
        <p:spPr>
          <a:xfrm>
            <a:off x="7753663" y="1263988"/>
            <a:ext cx="685800" cy="374763"/>
          </a:xfrm>
          <a:prstGeom prst="rect">
            <a:avLst/>
          </a:prstGeom>
          <a:noFill/>
          <a:ln>
            <a:noFill/>
          </a:ln>
        </p:spPr>
      </p:pic>
      <p:sp>
        <p:nvSpPr>
          <p:cNvPr descr="data:image/jpeg;base64,/9j/4AAQSkZJRgABAQAAAQABAAD/2wCEAAkGBxATEhAUDxIWFRAQEBQSDxQUEBQUFBYSFxQXFhcRFRcZHCggGCYlGxQVITUhJSkrLi46Fx8zODMuNygtLisBCgoKDQwOFBAPFDclHBwsLDc0LisrKzctNzcvNywrLjQ3Kzc3LC0sKywxLCwxODcvNzMrLCwrLDcsLC0zLCwsK//AABEIAMABBgMBIgACEQEDEQH/xAAcAAEAAQUBAQAAAAAAAAAAAAAAAgEEBQYHAwj/xABEEAABAwEEBgYGBgkEAwAAAAABAAIRAwQSITEFEyJBUXEGBzJCYbEjUoGRocEkM2JystEUJUNzosLh8PFTgpKjRIOz/8QAFwEBAQEBAAAAAAAAAAAAAAAAAAECA//EAB8RAQEBAQABBAMAAAAAAAAAAAABAhGxBCFRgQNBcf/aAAwDAQACEQMRAD8A7iiIgIiICIiAiIgIiICIiAiIgIqErnHTbp9dLrPYCC/EVaw7LeIYeO697uIDM9KendCyuLKbddWafSNDw1rOIc6Dj4e+FY6O61LC+NaypTPIPH8Jn4LldQkh0mSZk8ScSVYPBjFs4eB3Kj6GsHSvR9XCnaqV71XPDHf8XQVmWuByMjwXzE8SMROAzWYsukaFMtNCra7MO+G1RVbOO03s+GBnenB9DIuQaM6S6SibLb6Noa0wW2ig+m4n1chHMuWf0T1l0hNO3t1doY4h+pGtp+BBBJyjinB0BFYaH0xZ7Uwvs1QPYHXXEAiHRN0ggEHEK/UBERAREQEREBERAREQEREBERAREQEREBERAREQFCtVaxpc8hrWglxJgADMkrw0jb6VCm6pWeGU2CXE+Q4nwXG+l/S6rbnXW3qdkB2WTDqn26keX+UGR6a9On2guoWJxZZ8qlXJ1TwbvA8+WB0xrQBA/vxKKhKKg458isc/WtEhzXC6XQ5l05TEtPyWQee1yPkrV3Y/9Z/CqgXYA8QD7xK8nKdPst+63yCi5UVo1HNMscWni1xB94Vhpkve8vfBDmzUqEm+Dude35DAZ71eBWGlSwPpkzfum5mGnHJx3T/lB27qOfNhqfvR/wDNi6MuZ9RDvodYcKrcP9g/JdMWQREQEREBERAREQEREBERAREQEREBERAREQFi+kOnqFjpGpXdngxo7b3eq0b/AJKx6W9LKNiZjt13j0VEHE/ad6rfFcb0ppGtaKprWl16ocB6rG+owbgguuken69tqB9fZY36qiDLGeJ9Y+KxRKoSokqiRKg4oSoOKipHM+3yVszsAfY/lVwMz7fJWzAYZlAaMxJkg4g7v6qojS7LPuN8ghCpR7LPujyVSqIwrXSQfgWxcDTrCTBaPWa7u78sVdKy0rcmmXEhwm5BIE/aOTeaDsHUKfo1cAzD2Y8dk4/BdRXKOoN3obUCIIdTw4dvD4Lq6yCIiAiIgIiICIiAiIgIiICIiAiIgIiIC1np30jfY6LDSYHVaziymXdhkCS9288t62Zc165KkCy8qp/AEHOrba3Oe99V5fWqGXuccTz4AcF5tdIB4rBdIHvaKQBi/UhwG8eJ3rODJUCVGVUlRKAVBxUioFFTb2v74LzstMFrSXQQwQMdrdd+J9y9G9r2/JX2idB16tBlSkGuF114XgHC6fHPkiMNQ7DPuhVKjZzsMj1Qvd9BwY2oRsPc5jThi5sFwjMdoKjyhWukC/YuNDsy6Ti0esJwHNXZaQASDByMYGOCstK3fR3nlm0S2CcTy+ZwCDqXUC4XLWAZ+rIPHaqYrri491BvxtYiNlpjh6R/5rsKyCIiAiIgIiICIiAiIgIiICIiAiIgIiIC5d1znGyj7FQ/xMXUVy7rhxq2UH/Sqfib+SDltqs4qubebNwy1swJ4vO7kr0KcACBgFEqiJUVIqJQFEqqoUEmHa9vyWX6P9IzQoNp3AZa6Dfuna8AMcRmsOzte35LdehNJrrBi1huurFxLWFwIDSyJxGOUKjQKAhrfBoUKTXXnTiOY8s5xAjLZC9Rl7/Mq41z3Uy0ltyk5gaLjb0Pvmb0TmDvOfggtKdSodl5cWtm4CTdEzN3cJwy8ZXhpMmGRT1mPZO7LaiMfLisi6oXUxsUwKbgy836xxLbwL8YyPwWO0oDdbFTV7XawAP2Tv8AZlhig6J1CO9LagTJ1WeG6pvjDfuXaFxLqFcP0i0gCPQvwIjKpT3bs121SgiIoCIiAiIgIiICIiAiIgIiICIiAiIgLlXW676RZxwoO+L/AOi6quTdbJ+l0vCzj8bkg0ZygVNygVRAqikVFBRUBVVSEFW9v2/JX2gtDvrU2PYQCHXW4YyDuIM7+Csafb/3LPdCtJ0abGNqvDLtUukziCRlA3XfiqNag78wSDzBXrceKZN12rfUbLyNm+0GGgxhg44KFQ7T4yL3kcrxXtZ6INK0OLXEsdSDXTsi9elkZzgDj4IPLaDIg3HvvXiyNpou3WuyOHtVhpW6GNL2lwvZDCJGd7d88llKbJouJLzcrhrQT6IBzCTHF2yOQ5rH2+/dbqyA+9mRujHE4D2+ag3fqKcRa6oO+hUgXbsC9RIF3dhuXclwXqNcP094H+lWnPtTTJiccwc13pSgiIgIiICIiAiIgIiICIiAiIgIiICIiAuR9a5+mM8LM38b11xce60nTbuVnpj4vKQaeV5uUyoFaESqKpUVAVCqoUEGHaM8Va05AwcQOGyfHeF7VGA3wf7xC1zVaydUNXdfDrxwJJ3O4/Y8VRsIHt8ULv6wAJ5nf7VrwBfLaJcHtO1eJaDuwx2Me6f6KRe4y2k95qDPaIBjtXAf5kGwCoYujATeIE7TsrzuJAwlWWlgw0xrCbt8ZYmYMQN/tWONap2adQmrkWgyJGdwkbR8PNeptDiIJ1j4F6kYLQd5wG3HDcg3zqRd+sPA0qgbiTLbrYMnPJd+Xz71MOI0iJOLm1JEgwTTOzI4QvoJSgiIoCIiAiIgIiICIiAiIgIiICIiAiIgLjPWaf1hU8KVIfAn5rsy4t1kH9YV/BlIf9YPzVg1YrzK9CoFURKoqqigIiIrwd3vb5ha/aRMfpRjE6u6Mbs44YiMtrPmthd3/b5ha9gyY9NNQyJlrXTvzN4+7mqhXlw9NDaeBplpLr2WQ/a4d45fBUqYhwdDKcCKl68XRkHH9pyGSlU2bxcTVMiWSJad1+Jundhgr06NcDNd4ax4BbTfAIG6Ggy3mBBQWDsbw7LbomtOLhuvEZg8AZ4ypCdoDZhomuSBebxJGQO4gk4Yq4tdidTkv2qPca3Lm093xcvFzNmXfVZtpgAOB4jgZ7xwKDduqAxpGmPFwJgC8dW/aAHH4r6GXzp1TmNI2eBDS43BEQ24/A/nvX0WpQREUBERAREQEREBERAREQEREBERAREQFxLrCM6RtXhqh/0sXbVw/p0Z0hbP3jB7qTFYNeKgV6FRIQeapCnCpCCgCpCnCpCC2f3+Z8wsBSxJ/RsHSb5cMS2dxOF2ZwzWff3+Z81r9TaB1nomB5gzAcZ3jOd85KjIdGxQ14gSabX1HAhwa4saXXWzjBcN6zdfo255q1HWgOOy95NNwcS7F2zjIAwBG+BhmtesNrNOoHubdawguLiDfERFT1pHBZCvZ34vovL6TuydZtNbMhjhO7iMDgguauj306NRs3oa6pTNwgNe2pcLcc7wh0LANO1P7cjEYls8PEx3JjyWWr2hzaFRj3uNStF6XEinTbjJk5k8Mcli25QOzd+tnGOfDdnKDberA/rKhJ29YL4BkB11wgcOW7JfRa+cOrUgaRs0YgPZDpm8MRI9+/FfR6lBERQEREBERAREQEREBERAREQEREBERAXDemeNutn74fCmwLuS4X0tP022fv3fAAfJWDCOUVMqKCipCqUQUhUhSKigtKmT/vHzWBrAtxr7ck6trQLwHAHAARuWeqZO+8fNYFmwXar0ji/bBxa0zhLeO6ckCo0gTU2mYatrWxHC7PY8ZzUg9zQXXiKRGyxoLTj+Ez3siowGl5ab1U9ppN6Ofrx8EcAHF2dYjsTIHh9rjcVEiCReP1UTcjanjznvTHkpBuF4iKUTq4xmc/Ez3v8AC852pMGvGAkxwid2HcW59DujNltWtfXFY1qZZcbScALpGM4GOSSW+0iWyTtq06v3fT7KYhpqMuiMRtQZO/HevpRcKdoWlZNJWDVNqDWvpl2sqXjhUa0AC6LueS7qms3N5YZ1NTsERFlRERAREQEREBERAREQEREBERAREQFwjpa4fplruy4a984AQZxETjzXd1oOnuro1alWrRtEOqvc8tqMloJMwCIKo5aajd5jnh5oFsekehWkaUzQ1jR3qTg8c7ph3wWuV7PdMPYWO4OaWO+RQRJSVE0jucfbDvMKO39k+8fmg9CVAlebqsZtcPGLw/hlUFZp7wnhMH3HFB5u38z5rBMElwobLrxvOOZE91xyE7jis6d/M+awlTavB41dNrzJ3OM94Zk78MEFGHEilsuGb7t0eN31OZ+Cb3Nb242qkRzw3Yd5SqSQ4PF2kI2plxjKSO3PAKhEtIwFAAbUmTyPwuQqIgGbrZLi36zDAcRxEd5b/wBXdQtNQSIdqw4zAi67Gee9aJQbMBoGokBwO8kjB28Gdww5rdeh+iaVd9x7ScHZEwGtAgBsgb129Peb78S+HD1HvjnzZ5+mW09UnSGj3Xr0VmgGQcNZTwkYLti+fNL2Bln0hQaxoFyqy8QHAHbYQYJwwK+g1PUamt9n7k8fR6ec/HPvzf6IiLg7iIiAiIgIiICIiAiIgIiICIiAiIgIiICtrZYaNURWpse3g9gcPirlEGnaR6ubDUk0w+ifsPlv/F0gexatpLqytbZNCpTqjg6ab/m0+8LrSIPnzSegLXQnXWeo0DvXbzed5shYrA8CN+RX0vCw+k+i1hryatnYXHvtbcf/AMmwUHz2WAYAQOAwWGrOiTXxAcdU1sX4nJsbo4rulu6qbM4zSr1aYJyIbUEcBMH4lRo9U1lHatFY8hTb/KqOGkYFztqn+zYxp9l0ZsPEn4qYpky6HXIgUrmP3SMs+8u+Ueq/R47RrO51Y8gFeUurrRg/YuP3q1Q/NOj55pUXlzXlr23cBTGQ4wd4344rYNEaXbQm9TLjeDmkVbl0jkROS7jT6EaMH/h0j95t7zlX1Ho/Ymdiy0G8qFMfJazu5vYzrM1OV8/27ShtFelUDALrwXG+XvcS5uLjjOS+kQvOnZ2N7LGt5NA8l6qa1dX3XOZmcgiIsqIiICIiAiIgIiIP/9k=" id="125" name="Google Shape;125;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grpSp>
        <p:nvGrpSpPr>
          <p:cNvPr id="126" name="Google Shape;126;p16"/>
          <p:cNvGrpSpPr/>
          <p:nvPr/>
        </p:nvGrpSpPr>
        <p:grpSpPr>
          <a:xfrm>
            <a:off x="7131667" y="1882353"/>
            <a:ext cx="228600" cy="180387"/>
            <a:chOff x="5486400" y="1696775"/>
            <a:chExt cx="120502" cy="106245"/>
          </a:xfrm>
        </p:grpSpPr>
        <p:pic>
          <p:nvPicPr>
            <p:cNvPr id="127" name="Google Shape;127;p16"/>
            <p:cNvPicPr preferRelativeResize="0"/>
            <p:nvPr/>
          </p:nvPicPr>
          <p:blipFill rotWithShape="1">
            <a:blip r:embed="rId4">
              <a:alphaModFix/>
            </a:blip>
            <a:srcRect b="0" l="-3015" r="0" t="0"/>
            <a:stretch/>
          </p:blipFill>
          <p:spPr>
            <a:xfrm>
              <a:off x="5551165" y="1696775"/>
              <a:ext cx="55737" cy="58054"/>
            </a:xfrm>
            <a:prstGeom prst="rect">
              <a:avLst/>
            </a:prstGeom>
            <a:noFill/>
            <a:ln>
              <a:noFill/>
            </a:ln>
          </p:spPr>
        </p:pic>
        <p:pic>
          <p:nvPicPr>
            <p:cNvPr id="128" name="Google Shape;128;p16"/>
            <p:cNvPicPr preferRelativeResize="0"/>
            <p:nvPr/>
          </p:nvPicPr>
          <p:blipFill rotWithShape="1">
            <a:blip r:embed="rId5">
              <a:alphaModFix/>
            </a:blip>
            <a:srcRect b="0" l="0" r="-748" t="0"/>
            <a:stretch/>
          </p:blipFill>
          <p:spPr>
            <a:xfrm>
              <a:off x="5486400" y="1740918"/>
              <a:ext cx="120501" cy="62102"/>
            </a:xfrm>
            <a:prstGeom prst="rect">
              <a:avLst/>
            </a:prstGeom>
            <a:noFill/>
            <a:ln>
              <a:noFill/>
            </a:ln>
          </p:spPr>
        </p:pic>
      </p:grpSp>
      <p:pic>
        <p:nvPicPr>
          <p:cNvPr id="129" name="Google Shape;129;p16"/>
          <p:cNvPicPr preferRelativeResize="0"/>
          <p:nvPr/>
        </p:nvPicPr>
        <p:blipFill rotWithShape="1">
          <a:blip r:embed="rId6">
            <a:alphaModFix/>
          </a:blip>
          <a:srcRect b="0" l="0" r="0" t="0"/>
          <a:stretch/>
        </p:blipFill>
        <p:spPr>
          <a:xfrm>
            <a:off x="5648933" y="1688978"/>
            <a:ext cx="857560" cy="671868"/>
          </a:xfrm>
          <a:prstGeom prst="rect">
            <a:avLst/>
          </a:prstGeom>
          <a:noFill/>
          <a:ln>
            <a:noFill/>
          </a:ln>
        </p:spPr>
      </p:pic>
      <p:pic>
        <p:nvPicPr>
          <p:cNvPr descr="http://bmimages.jr.com/productimages/PA0MT304.PNG?CELL=325%2C325&amp;QLT=85&amp;CVT=jpeg" id="130" name="Google Shape;130;p16"/>
          <p:cNvPicPr preferRelativeResize="0"/>
          <p:nvPr/>
        </p:nvPicPr>
        <p:blipFill rotWithShape="1">
          <a:blip r:embed="rId10">
            <a:alphaModFix/>
          </a:blip>
          <a:srcRect b="0" l="0" r="0" t="0"/>
          <a:stretch/>
        </p:blipFill>
        <p:spPr>
          <a:xfrm>
            <a:off x="5734813" y="1220679"/>
            <a:ext cx="685800" cy="37476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Speakerphone Options</a:t>
            </a:r>
            <a:endParaRPr b="1" i="0" sz="2500" u="none" cap="none" strike="noStrike">
              <a:solidFill>
                <a:schemeClr val="dk1"/>
              </a:solidFill>
              <a:latin typeface="Arial"/>
              <a:ea typeface="Arial"/>
              <a:cs typeface="Arial"/>
              <a:sym typeface="Arial"/>
            </a:endParaRPr>
          </a:p>
        </p:txBody>
      </p:sp>
      <p:sp>
        <p:nvSpPr>
          <p:cNvPr id="136" name="Google Shape;136;p17"/>
          <p:cNvSpPr txBox="1"/>
          <p:nvPr>
            <p:ph idx="1" type="body"/>
          </p:nvPr>
        </p:nvSpPr>
        <p:spPr>
          <a:xfrm>
            <a:off x="1524000" y="1314450"/>
            <a:ext cx="1905000" cy="419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Phoenix Duet </a:t>
            </a:r>
            <a:endParaRPr b="0" i="0" sz="1600" u="none" cap="none" strike="noStrike">
              <a:solidFill>
                <a:schemeClr val="dk1"/>
              </a:solidFill>
              <a:latin typeface="Arial"/>
              <a:ea typeface="Arial"/>
              <a:cs typeface="Arial"/>
              <a:sym typeface="Arial"/>
            </a:endParaRPr>
          </a:p>
          <a:p>
            <a:pPr indent="0" lvl="0" marL="0" marR="0" rtl="0" algn="ctr">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PCS</a:t>
            </a:r>
            <a:endParaRPr/>
          </a:p>
          <a:p>
            <a:pPr indent="-127000" lvl="0" marL="228600" marR="0" rtl="0" algn="ctr">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37" name="Google Shape;137;p17"/>
          <p:cNvPicPr preferRelativeResize="0"/>
          <p:nvPr/>
        </p:nvPicPr>
        <p:blipFill rotWithShape="1">
          <a:blip r:embed="rId3">
            <a:alphaModFix/>
          </a:blip>
          <a:srcRect b="0" l="0" r="0" t="0"/>
          <a:stretch/>
        </p:blipFill>
        <p:spPr>
          <a:xfrm>
            <a:off x="990600" y="2647950"/>
            <a:ext cx="2590800" cy="1574648"/>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pic>
        <p:nvPicPr>
          <p:cNvPr id="138" name="Google Shape;138;p17"/>
          <p:cNvPicPr preferRelativeResize="0"/>
          <p:nvPr/>
        </p:nvPicPr>
        <p:blipFill rotWithShape="1">
          <a:blip r:embed="rId4">
            <a:alphaModFix/>
          </a:blip>
          <a:srcRect b="0" l="0" r="0" t="0"/>
          <a:stretch/>
        </p:blipFill>
        <p:spPr>
          <a:xfrm>
            <a:off x="4800600" y="2495550"/>
            <a:ext cx="3221583" cy="1731100"/>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
        <p:nvSpPr>
          <p:cNvPr id="139" name="Google Shape;139;p17"/>
          <p:cNvSpPr/>
          <p:nvPr/>
        </p:nvSpPr>
        <p:spPr>
          <a:xfrm>
            <a:off x="5609946" y="1318796"/>
            <a:ext cx="1725152"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Phoenix Quattro </a:t>
            </a:r>
            <a:endParaRPr/>
          </a:p>
          <a:p>
            <a:pPr indent="0" lvl="0" marL="0" marR="0" rtl="0" algn="ctr">
              <a:spcBef>
                <a:spcPts val="0"/>
              </a:spcBef>
              <a:spcAft>
                <a:spcPts val="0"/>
              </a:spcAft>
              <a:buNone/>
            </a:pPr>
            <a:r>
              <a:rPr lang="en-US" sz="1600">
                <a:solidFill>
                  <a:schemeClr val="dk1"/>
                </a:solidFill>
                <a:latin typeface="Arial"/>
                <a:ea typeface="Arial"/>
                <a:cs typeface="Arial"/>
                <a:sym typeface="Arial"/>
              </a:rPr>
              <a:t>Q3-MT304</a:t>
            </a:r>
            <a:endParaRPr sz="16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Camera Options</a:t>
            </a:r>
            <a:endParaRPr b="1" i="0" sz="2500" u="none" cap="none" strike="noStrike">
              <a:solidFill>
                <a:schemeClr val="dk1"/>
              </a:solidFill>
              <a:latin typeface="Arial"/>
              <a:ea typeface="Arial"/>
              <a:cs typeface="Arial"/>
              <a:sym typeface="Arial"/>
            </a:endParaRPr>
          </a:p>
        </p:txBody>
      </p:sp>
      <p:sp>
        <p:nvSpPr>
          <p:cNvPr id="145" name="Google Shape;145;p18"/>
          <p:cNvSpPr txBox="1"/>
          <p:nvPr>
            <p:ph idx="1" type="body"/>
          </p:nvPr>
        </p:nvSpPr>
        <p:spPr>
          <a:xfrm>
            <a:off x="304800" y="9715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Sony EVI-HD7V</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1080p60</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VISCA Cable (1) for local and FECC</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DVI Interface</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Minrray VHD-A910</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1080p30</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VISCA Cable (1) for local and FECC</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HDMI Interface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http://www.vaddio.com/images/products/Sony%20EVI-HD7V_med.jpg" id="146" name="Google Shape;146;p18"/>
          <p:cNvPicPr preferRelativeResize="0"/>
          <p:nvPr/>
        </p:nvPicPr>
        <p:blipFill rotWithShape="1">
          <a:blip r:embed="rId3">
            <a:alphaModFix/>
          </a:blip>
          <a:srcRect b="0" l="0" r="0" t="0"/>
          <a:stretch/>
        </p:blipFill>
        <p:spPr>
          <a:xfrm>
            <a:off x="6629400" y="819150"/>
            <a:ext cx="2114550" cy="1657350"/>
          </a:xfrm>
          <a:prstGeom prst="rect">
            <a:avLst/>
          </a:prstGeom>
          <a:noFill/>
          <a:ln>
            <a:noFill/>
          </a:ln>
        </p:spPr>
      </p:pic>
      <p:pic>
        <p:nvPicPr>
          <p:cNvPr descr="Minrray VHD-A910 HD camera" id="147" name="Google Shape;147;p18"/>
          <p:cNvPicPr preferRelativeResize="0"/>
          <p:nvPr/>
        </p:nvPicPr>
        <p:blipFill rotWithShape="1">
          <a:blip r:embed="rId4">
            <a:alphaModFix/>
          </a:blip>
          <a:srcRect b="0" l="0" r="0" t="0"/>
          <a:stretch/>
        </p:blipFill>
        <p:spPr>
          <a:xfrm>
            <a:off x="6496050" y="2800350"/>
            <a:ext cx="2381250" cy="1809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VidyoRoom – Speakerphone Camera Combo	</a:t>
            </a:r>
            <a:endParaRPr b="0" i="0" sz="2800" u="none" cap="none" strike="noStrike">
              <a:solidFill>
                <a:schemeClr val="dk1"/>
              </a:solidFill>
              <a:latin typeface="Arial"/>
              <a:ea typeface="Arial"/>
              <a:cs typeface="Arial"/>
              <a:sym typeface="Arial"/>
            </a:endParaRPr>
          </a:p>
        </p:txBody>
      </p:sp>
      <p:sp>
        <p:nvSpPr>
          <p:cNvPr id="153" name="Google Shape;153;p19"/>
          <p:cNvSpPr txBox="1"/>
          <p:nvPr>
            <p:ph idx="1" type="body"/>
          </p:nvPr>
        </p:nvSpPr>
        <p:spPr>
          <a:xfrm>
            <a:off x="304800" y="857250"/>
            <a:ext cx="4114800" cy="3829050"/>
          </a:xfrm>
          <a:prstGeom prst="rect">
            <a:avLst/>
          </a:prstGeom>
          <a:noFill/>
          <a:ln>
            <a:noFill/>
          </a:ln>
        </p:spPr>
        <p:txBody>
          <a:bodyPr anchorCtr="0" anchor="t" bIns="45700" lIns="91425" spcFirstLastPara="1" rIns="91425" wrap="square" tIns="45700">
            <a:noAutofit/>
          </a:bodyPr>
          <a:lstStyle/>
          <a:p>
            <a:pPr indent="-127000" lvl="0" marL="228600" marR="0" rtl="0" algn="l">
              <a:spcBef>
                <a:spcPts val="0"/>
              </a:spcBef>
              <a:spcAft>
                <a:spcPts val="0"/>
              </a:spcAft>
              <a:buClr>
                <a:srgbClr val="3495DA"/>
              </a:buClr>
              <a:buSzPts val="1600"/>
              <a:buFont typeface="Arial"/>
              <a:buNone/>
            </a:pPr>
            <a:r>
              <a:t/>
            </a:r>
            <a:endParaRPr b="0" i="0" sz="1600" u="none" cap="none" strike="noStrike">
              <a:solidFill>
                <a:schemeClr val="dk1"/>
              </a:solidFill>
              <a:latin typeface="Tahoma"/>
              <a:ea typeface="Tahoma"/>
              <a:cs typeface="Tahoma"/>
              <a:sym typeface="Tahoma"/>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Logitech ConferenceCam CC3000e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Tahoma"/>
              <a:ea typeface="Tahoma"/>
              <a:cs typeface="Tahoma"/>
              <a:sym typeface="Tahoma"/>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1080p30</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Tahoma"/>
              <a:ea typeface="Tahoma"/>
              <a:cs typeface="Tahoma"/>
              <a:sym typeface="Tahoma"/>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USB interface</a:t>
            </a:r>
            <a:endParaRPr b="0" i="0" sz="1600" u="none" cap="none" strike="noStrike">
              <a:solidFill>
                <a:schemeClr val="dk1"/>
              </a:solidFill>
              <a:latin typeface="Tahoma"/>
              <a:ea typeface="Tahoma"/>
              <a:cs typeface="Tahoma"/>
              <a:sym typeface="Tahoma"/>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Tahoma"/>
              <a:ea typeface="Tahoma"/>
              <a:cs typeface="Tahoma"/>
              <a:sym typeface="Tahoma"/>
            </a:endParaRPr>
          </a:p>
        </p:txBody>
      </p:sp>
      <p:pic>
        <p:nvPicPr>
          <p:cNvPr id="154" name="Google Shape;154;p19"/>
          <p:cNvPicPr preferRelativeResize="0"/>
          <p:nvPr/>
        </p:nvPicPr>
        <p:blipFill rotWithShape="1">
          <a:blip r:embed="rId3">
            <a:alphaModFix/>
          </a:blip>
          <a:srcRect b="0" l="0" r="0" t="0"/>
          <a:stretch/>
        </p:blipFill>
        <p:spPr>
          <a:xfrm>
            <a:off x="6185452" y="819316"/>
            <a:ext cx="2076450" cy="2223852"/>
          </a:xfrm>
          <a:prstGeom prst="rect">
            <a:avLst/>
          </a:prstGeom>
          <a:noFill/>
          <a:ln>
            <a:noFill/>
          </a:ln>
        </p:spPr>
      </p:pic>
      <p:pic>
        <p:nvPicPr>
          <p:cNvPr id="155" name="Google Shape;155;p19"/>
          <p:cNvPicPr preferRelativeResize="0"/>
          <p:nvPr/>
        </p:nvPicPr>
        <p:blipFill rotWithShape="1">
          <a:blip r:embed="rId4">
            <a:alphaModFix/>
          </a:blip>
          <a:srcRect b="0" l="0" r="0" t="0"/>
          <a:stretch/>
        </p:blipFill>
        <p:spPr>
          <a:xfrm>
            <a:off x="6096000" y="3043168"/>
            <a:ext cx="2681287" cy="16335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0"/>
          <p:cNvPicPr preferRelativeResize="0"/>
          <p:nvPr/>
        </p:nvPicPr>
        <p:blipFill rotWithShape="1">
          <a:blip r:embed="rId3">
            <a:alphaModFix/>
          </a:blip>
          <a:srcRect b="0" l="0" r="0" t="0"/>
          <a:stretch/>
        </p:blipFill>
        <p:spPr>
          <a:xfrm>
            <a:off x="1641112" y="819150"/>
            <a:ext cx="5826488" cy="4141615"/>
          </a:xfrm>
          <a:prstGeom prst="rect">
            <a:avLst/>
          </a:prstGeom>
          <a:noFill/>
          <a:ln>
            <a:noFill/>
          </a:ln>
        </p:spPr>
      </p:pic>
      <p:sp>
        <p:nvSpPr>
          <p:cNvPr id="161" name="Google Shape;161;p2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HD-230 System Diagram</a:t>
            </a:r>
            <a:br>
              <a:rPr b="1" i="0" lang="en-US" sz="2500" u="none" cap="none" strike="noStrike">
                <a:solidFill>
                  <a:schemeClr val="dk1"/>
                </a:solidFill>
                <a:latin typeface="Arial"/>
                <a:ea typeface="Arial"/>
                <a:cs typeface="Arial"/>
                <a:sym typeface="Arial"/>
              </a:rPr>
            </a:br>
            <a:r>
              <a:rPr b="1" i="0" lang="en-US" sz="2500" u="none" cap="none" strike="noStrike">
                <a:solidFill>
                  <a:schemeClr val="dk1"/>
                </a:solidFill>
                <a:latin typeface="Arial"/>
                <a:ea typeface="Arial"/>
                <a:cs typeface="Arial"/>
                <a:sym typeface="Arial"/>
              </a:rPr>
              <a:t>w/ Sony EVI-HD7V DVI Camera</a:t>
            </a:r>
            <a:endParaRPr b="0" i="0" sz="2500" u="none" cap="none" strike="noStrike">
              <a:solidFill>
                <a:srgbClr val="656565"/>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Vidyo Template (3)">
  <a:themeElements>
    <a:clrScheme name="Custom 18">
      <a:dk1>
        <a:srgbClr val="333333"/>
      </a:dk1>
      <a:lt1>
        <a:srgbClr val="FFFFFF"/>
      </a:lt1>
      <a:dk2>
        <a:srgbClr val="FF9D3D"/>
      </a:dk2>
      <a:lt2>
        <a:srgbClr val="7F7F7F"/>
      </a:lt2>
      <a:accent1>
        <a:srgbClr val="F2C52A"/>
      </a:accent1>
      <a:accent2>
        <a:srgbClr val="8AC439"/>
      </a:accent2>
      <a:accent3>
        <a:srgbClr val="2495EB"/>
      </a:accent3>
      <a:accent4>
        <a:srgbClr val="FAD124"/>
      </a:accent4>
      <a:accent5>
        <a:srgbClr val="FAD124"/>
      </a:accent5>
      <a:accent6>
        <a:srgbClr val="1F2E9D"/>
      </a:accent6>
      <a:hlink>
        <a:srgbClr val="2766B3"/>
      </a:hlink>
      <a:folHlink>
        <a:srgbClr val="B2C4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